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7.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20.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21.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48" r:id="rId3"/>
    <p:sldId id="349" r:id="rId4"/>
    <p:sldId id="354" r:id="rId5"/>
    <p:sldId id="381" r:id="rId6"/>
    <p:sldId id="357" r:id="rId7"/>
    <p:sldId id="377" r:id="rId8"/>
    <p:sldId id="380" r:id="rId9"/>
    <p:sldId id="309" r:id="rId10"/>
    <p:sldId id="336" r:id="rId11"/>
    <p:sldId id="335" r:id="rId12"/>
    <p:sldId id="365" r:id="rId13"/>
    <p:sldId id="338" r:id="rId14"/>
    <p:sldId id="339" r:id="rId15"/>
    <p:sldId id="314" r:id="rId16"/>
    <p:sldId id="340" r:id="rId17"/>
    <p:sldId id="341" r:id="rId18"/>
    <p:sldId id="346" r:id="rId19"/>
    <p:sldId id="372" r:id="rId20"/>
    <p:sldId id="332" r:id="rId21"/>
    <p:sldId id="375" r:id="rId22"/>
    <p:sldId id="303" r:id="rId23"/>
    <p:sldId id="382" r:id="rId24"/>
    <p:sldId id="376" r:id="rId25"/>
    <p:sldId id="276"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cker, Ron" initials="HR" lastIdx="1" clrIdx="0">
    <p:extLst>
      <p:ext uri="{19B8F6BF-5375-455C-9EA6-DF929625EA0E}">
        <p15:presenceInfo xmlns:p15="http://schemas.microsoft.com/office/powerpoint/2012/main" userId="S-1-5-21-148869999-3727413927-2776655787-466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00"/>
    <a:srgbClr val="DC0000"/>
    <a:srgbClr val="EB0000"/>
    <a:srgbClr val="F00000"/>
    <a:srgbClr val="DA00C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26828D-2DCD-4507-87FE-108CE6149B72}" v="89" dt="2024-06-06T21:57:28.1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155" autoAdjust="0"/>
    <p:restoredTop sz="96374" autoAdjust="0"/>
  </p:normalViewPr>
  <p:slideViewPr>
    <p:cSldViewPr snapToGrid="0">
      <p:cViewPr varScale="1">
        <p:scale>
          <a:sx n="103" d="100"/>
          <a:sy n="103" d="100"/>
        </p:scale>
        <p:origin x="138" y="114"/>
      </p:cViewPr>
      <p:guideLst/>
    </p:cSldViewPr>
  </p:slideViewPr>
  <p:notesTextViewPr>
    <p:cViewPr>
      <p:scale>
        <a:sx n="1" d="1"/>
        <a:sy n="1" d="1"/>
      </p:scale>
      <p:origin x="0" y="0"/>
    </p:cViewPr>
  </p:notesTextViewPr>
  <p:notesViewPr>
    <p:cSldViewPr snapToGrid="0">
      <p:cViewPr varScale="1">
        <p:scale>
          <a:sx n="86" d="100"/>
          <a:sy n="86" d="100"/>
        </p:scale>
        <p:origin x="9582"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on.Hacker\Desktop\Source%20Document--SAUSD%202024-2025%20Adopted%20Budget.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Ron.Hacker\Desktop\Source%20Document--SAUSD%202024-2025%20Adopted%20Budget.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Ron.Hacker\Desktop\Source%20Document--SAUSD%202024-2025%20Adopted%20Budget.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Ron.Hacker\Desktop\Source%20Document--SAUSD%202024-2025%20Adopted%20Budget.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Ron.Hacker\AppData\Local\Microsoft\Windows\INetCache\Content.Outlook\38IJKPNM\2022-23%20Actual%20EFB%20and%202023-24%20EA%20Proj%20EFB%20for%202024-25%20July%201%20BD%20presentation%206.4.2024.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file:///C:\Users\Ron.Hacker\Desktop\Source%20Document--SAUSD%202024-2025%20Adopted%20Budge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Ron.Hacker\Desktop\Move%20to%20External%20Hard%20Drive--2024-03-29\Budget--To%20be%20Filed\Funded%20AD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Ron.Hacker\Desktop\Source%20Document--SAUSD%202024-2025%20Adopted%20Budge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Ron.Hacker\Desktop\Source%20Document--SAUSD%202023-2024%20Unaudited%20Actual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Ron.Hacker\Desktop\Source%20Document--SAUSD%202024-2025%20Adopted%20Budget.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Ron.Hacker\Desktop\Source%20Document--SAUSD%202024-2025%20Adopted%20Budget.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Ron.Hacker\Desktop\Source%20Document--SAUSD%202024-2025%20Adopted%20Budget.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Ron.Hacker\Desktop\Source%20Document--SAUSD%202023-2024%20First%20Interim.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336096843576654"/>
          <c:y val="2.4873299959812575E-2"/>
          <c:w val="0.85611271510638765"/>
          <c:h val="0.85107721849613216"/>
        </c:manualLayout>
      </c:layout>
      <c:lineChart>
        <c:grouping val="standard"/>
        <c:varyColors val="0"/>
        <c:ser>
          <c:idx val="0"/>
          <c:order val="0"/>
          <c:tx>
            <c:strRef>
              <c:f>'Tables &amp; Chart Sources'!$C$94</c:f>
              <c:strCache>
                <c:ptCount val="1"/>
                <c:pt idx="0">
                  <c:v>Ending Fund Balance</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5.4248122067164013E-2"/>
                  <c:y val="4.23803351431182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F6B-4D95-8F24-4D1B10BE4D29}"/>
                </c:ext>
              </c:extLst>
            </c:dLbl>
            <c:dLbl>
              <c:idx val="1"/>
              <c:layout>
                <c:manualLayout>
                  <c:x val="-7.9156887901029468E-2"/>
                  <c:y val="-4.43401276939996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F6B-4D95-8F24-4D1B10BE4D29}"/>
                </c:ext>
              </c:extLst>
            </c:dLbl>
            <c:dLbl>
              <c:idx val="2"/>
              <c:layout>
                <c:manualLayout>
                  <c:x val="-7.3308273063735191E-2"/>
                  <c:y val="4.03622239458267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F6B-4D95-8F24-4D1B10BE4D29}"/>
                </c:ext>
              </c:extLst>
            </c:dLbl>
            <c:dLbl>
              <c:idx val="3"/>
              <c:layout>
                <c:manualLayout>
                  <c:x val="-0.13195489151472331"/>
                  <c:y val="-3.02716679593702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F6B-4D95-8F24-4D1B10BE4D29}"/>
                </c:ext>
              </c:extLst>
            </c:dLbl>
            <c:dLbl>
              <c:idx val="4"/>
              <c:layout>
                <c:manualLayout>
                  <c:x val="-0.1290225605921739"/>
                  <c:y val="-3.02716679593701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F6B-4D95-8F24-4D1B10BE4D29}"/>
                </c:ext>
              </c:extLst>
            </c:dLbl>
            <c:dLbl>
              <c:idx val="5"/>
              <c:layout>
                <c:manualLayout>
                  <c:x val="-0.14954887705001974"/>
                  <c:y val="1.00905559864567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F6B-4D95-8F24-4D1B10BE4D29}"/>
                </c:ext>
              </c:extLst>
            </c:dLbl>
            <c:dLbl>
              <c:idx val="8"/>
              <c:layout>
                <c:manualLayout>
                  <c:x val="-0.14661654612747038"/>
                  <c:y val="-8.07244478916545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F6B-4D95-8F24-4D1B10BE4D29}"/>
                </c:ext>
              </c:extLst>
            </c:dLbl>
            <c:dLbl>
              <c:idx val="9"/>
              <c:layout>
                <c:manualLayout>
                  <c:x val="-4.3799095618346131E-3"/>
                  <c:y val="3.04157960582632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F6B-4D95-8F24-4D1B10BE4D29}"/>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Sources'!$D$93:$M$93</c:f>
              <c:strCache>
                <c:ptCount val="10"/>
                <c:pt idx="0">
                  <c:v>2017-2018</c:v>
                </c:pt>
                <c:pt idx="1">
                  <c:v>2018-2019</c:v>
                </c:pt>
                <c:pt idx="2">
                  <c:v>2019-2020</c:v>
                </c:pt>
                <c:pt idx="3">
                  <c:v>2020-2021</c:v>
                </c:pt>
                <c:pt idx="4">
                  <c:v>2021-2022</c:v>
                </c:pt>
                <c:pt idx="5">
                  <c:v>2022-2023</c:v>
                </c:pt>
                <c:pt idx="6">
                  <c:v>2023-2024</c:v>
                </c:pt>
                <c:pt idx="7">
                  <c:v>2024-2025</c:v>
                </c:pt>
                <c:pt idx="8">
                  <c:v>2025-2026</c:v>
                </c:pt>
                <c:pt idx="9">
                  <c:v>2026-2027</c:v>
                </c:pt>
              </c:strCache>
            </c:strRef>
          </c:cat>
          <c:val>
            <c:numRef>
              <c:f>'Tables &amp; Chart Sources'!$D$94:$M$94</c:f>
              <c:numCache>
                <c:formatCode>"$"#,##0_);\("$"#,##0\)</c:formatCode>
                <c:ptCount val="10"/>
                <c:pt idx="0">
                  <c:v>105947580.82999998</c:v>
                </c:pt>
                <c:pt idx="1">
                  <c:v>135014631.74000007</c:v>
                </c:pt>
                <c:pt idx="2">
                  <c:v>130910922.96000034</c:v>
                </c:pt>
                <c:pt idx="3">
                  <c:v>189796392.56000048</c:v>
                </c:pt>
                <c:pt idx="4">
                  <c:v>275590707.67000043</c:v>
                </c:pt>
                <c:pt idx="5">
                  <c:v>418263344.33000046</c:v>
                </c:pt>
                <c:pt idx="6">
                  <c:v>361691489.59000051</c:v>
                </c:pt>
                <c:pt idx="7">
                  <c:v>213887966.86000001</c:v>
                </c:pt>
                <c:pt idx="8">
                  <c:v>145629549.70000005</c:v>
                </c:pt>
                <c:pt idx="9">
                  <c:v>141613773.66000021</c:v>
                </c:pt>
              </c:numCache>
            </c:numRef>
          </c:val>
          <c:smooth val="0"/>
          <c:extLst>
            <c:ext xmlns:c16="http://schemas.microsoft.com/office/drawing/2014/chart" uri="{C3380CC4-5D6E-409C-BE32-E72D297353CC}">
              <c16:uniqueId val="{00000006-BF6B-4D95-8F24-4D1B10BE4D29}"/>
            </c:ext>
          </c:extLst>
        </c:ser>
        <c:dLbls>
          <c:showLegendKey val="0"/>
          <c:showVal val="0"/>
          <c:showCatName val="0"/>
          <c:showSerName val="0"/>
          <c:showPercent val="0"/>
          <c:showBubbleSize val="0"/>
        </c:dLbls>
        <c:marker val="1"/>
        <c:smooth val="0"/>
        <c:axId val="672843232"/>
        <c:axId val="2011211680"/>
      </c:lineChart>
      <c:catAx>
        <c:axId val="672843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011211680"/>
        <c:crosses val="autoZero"/>
        <c:auto val="1"/>
        <c:lblAlgn val="ctr"/>
        <c:lblOffset val="100"/>
        <c:noMultiLvlLbl val="0"/>
      </c:catAx>
      <c:valAx>
        <c:axId val="20112116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728432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cene3d>
              <a:camera prst="orthographicFront"/>
              <a:lightRig rig="threePt" dir="t">
                <a:rot lat="0" lon="0" rev="0"/>
              </a:lightRig>
            </a:scene3d>
            <a:sp3d>
              <a:bevelT w="0"/>
            </a:sp3d>
          </c:spPr>
          <c:dPt>
            <c:idx val="0"/>
            <c:bubble3D val="0"/>
            <c:explosion val="1"/>
            <c:spPr>
              <a:solidFill>
                <a:schemeClr val="accent1"/>
              </a:solidFill>
              <a:ln w="19050">
                <a:solidFill>
                  <a:schemeClr val="lt1"/>
                </a:solidFill>
              </a:ln>
              <a:effectLst/>
              <a:scene3d>
                <a:camera prst="orthographicFront"/>
                <a:lightRig rig="threePt" dir="t">
                  <a:rot lat="0" lon="0" rev="0"/>
                </a:lightRig>
              </a:scene3d>
              <a:sp3d>
                <a:bevelT w="0"/>
              </a:sp3d>
            </c:spPr>
            <c:extLst>
              <c:ext xmlns:c16="http://schemas.microsoft.com/office/drawing/2014/chart" uri="{C3380CC4-5D6E-409C-BE32-E72D297353CC}">
                <c16:uniqueId val="{00000001-56FD-441B-85E4-A9205AB7D8A9}"/>
              </c:ext>
            </c:extLst>
          </c:dPt>
          <c:dPt>
            <c:idx val="1"/>
            <c:bubble3D val="0"/>
            <c:spPr>
              <a:solidFill>
                <a:srgbClr val="00B050"/>
              </a:solidFill>
              <a:ln w="19050">
                <a:solidFill>
                  <a:schemeClr val="lt1"/>
                </a:solidFill>
              </a:ln>
              <a:effectLst/>
              <a:scene3d>
                <a:camera prst="orthographicFront"/>
                <a:lightRig rig="threePt" dir="t">
                  <a:rot lat="0" lon="0" rev="0"/>
                </a:lightRig>
              </a:scene3d>
              <a:sp3d>
                <a:bevelT w="0"/>
              </a:sp3d>
            </c:spPr>
            <c:extLst>
              <c:ext xmlns:c16="http://schemas.microsoft.com/office/drawing/2014/chart" uri="{C3380CC4-5D6E-409C-BE32-E72D297353CC}">
                <c16:uniqueId val="{00000003-56FD-441B-85E4-A9205AB7D8A9}"/>
              </c:ext>
            </c:extLst>
          </c:dPt>
          <c:dPt>
            <c:idx val="2"/>
            <c:bubble3D val="0"/>
            <c:spPr>
              <a:solidFill>
                <a:srgbClr val="7030A0"/>
              </a:solidFill>
              <a:ln w="19050">
                <a:solidFill>
                  <a:schemeClr val="lt1"/>
                </a:solidFill>
              </a:ln>
              <a:effectLst/>
              <a:scene3d>
                <a:camera prst="orthographicFront"/>
                <a:lightRig rig="threePt" dir="t">
                  <a:rot lat="0" lon="0" rev="0"/>
                </a:lightRig>
              </a:scene3d>
              <a:sp3d>
                <a:bevelT w="0"/>
              </a:sp3d>
            </c:spPr>
            <c:extLst>
              <c:ext xmlns:c16="http://schemas.microsoft.com/office/drawing/2014/chart" uri="{C3380CC4-5D6E-409C-BE32-E72D297353CC}">
                <c16:uniqueId val="{00000005-56FD-441B-85E4-A9205AB7D8A9}"/>
              </c:ext>
            </c:extLst>
          </c:dPt>
          <c:dPt>
            <c:idx val="3"/>
            <c:bubble3D val="0"/>
            <c:spPr>
              <a:solidFill>
                <a:schemeClr val="accent4"/>
              </a:solidFill>
              <a:ln w="19050">
                <a:solidFill>
                  <a:schemeClr val="lt1"/>
                </a:solidFill>
              </a:ln>
              <a:effectLst/>
              <a:scene3d>
                <a:camera prst="orthographicFront"/>
                <a:lightRig rig="threePt" dir="t">
                  <a:rot lat="0" lon="0" rev="0"/>
                </a:lightRig>
              </a:scene3d>
              <a:sp3d>
                <a:bevelT w="0"/>
              </a:sp3d>
            </c:spPr>
            <c:extLst>
              <c:ext xmlns:c16="http://schemas.microsoft.com/office/drawing/2014/chart" uri="{C3380CC4-5D6E-409C-BE32-E72D297353CC}">
                <c16:uniqueId val="{00000007-56FD-441B-85E4-A9205AB7D8A9}"/>
              </c:ext>
            </c:extLst>
          </c:dPt>
          <c:dPt>
            <c:idx val="4"/>
            <c:bubble3D val="0"/>
            <c:spPr>
              <a:solidFill>
                <a:schemeClr val="accent5"/>
              </a:solidFill>
              <a:ln w="19050">
                <a:solidFill>
                  <a:schemeClr val="lt1"/>
                </a:solidFill>
              </a:ln>
              <a:effectLst/>
              <a:scene3d>
                <a:camera prst="orthographicFront"/>
                <a:lightRig rig="threePt" dir="t">
                  <a:rot lat="0" lon="0" rev="0"/>
                </a:lightRig>
              </a:scene3d>
              <a:sp3d>
                <a:bevelT w="0"/>
              </a:sp3d>
            </c:spPr>
            <c:extLst>
              <c:ext xmlns:c16="http://schemas.microsoft.com/office/drawing/2014/chart" uri="{C3380CC4-5D6E-409C-BE32-E72D297353CC}">
                <c16:uniqueId val="{00000009-56FD-441B-85E4-A9205AB7D8A9}"/>
              </c:ext>
            </c:extLst>
          </c:dPt>
          <c:dPt>
            <c:idx val="5"/>
            <c:bubble3D val="0"/>
            <c:spPr>
              <a:solidFill>
                <a:srgbClr val="FFFF00"/>
              </a:solidFill>
              <a:ln w="19050">
                <a:solidFill>
                  <a:schemeClr val="lt1"/>
                </a:solidFill>
              </a:ln>
              <a:effectLst/>
              <a:scene3d>
                <a:camera prst="orthographicFront"/>
                <a:lightRig rig="threePt" dir="t">
                  <a:rot lat="0" lon="0" rev="0"/>
                </a:lightRig>
              </a:scene3d>
              <a:sp3d>
                <a:bevelT w="0"/>
              </a:sp3d>
            </c:spPr>
            <c:extLst>
              <c:ext xmlns:c16="http://schemas.microsoft.com/office/drawing/2014/chart" uri="{C3380CC4-5D6E-409C-BE32-E72D297353CC}">
                <c16:uniqueId val="{0000000B-56FD-441B-85E4-A9205AB7D8A9}"/>
              </c:ext>
            </c:extLst>
          </c:dPt>
          <c:dPt>
            <c:idx val="6"/>
            <c:bubble3D val="0"/>
            <c:spPr>
              <a:solidFill>
                <a:schemeClr val="accent1">
                  <a:lumMod val="60000"/>
                </a:schemeClr>
              </a:solidFill>
              <a:ln w="19050">
                <a:solidFill>
                  <a:schemeClr val="lt1"/>
                </a:solidFill>
              </a:ln>
              <a:effectLst/>
              <a:scene3d>
                <a:camera prst="orthographicFront"/>
                <a:lightRig rig="threePt" dir="t">
                  <a:rot lat="0" lon="0" rev="0"/>
                </a:lightRig>
              </a:scene3d>
              <a:sp3d>
                <a:bevelT w="0"/>
              </a:sp3d>
            </c:spPr>
            <c:extLst>
              <c:ext xmlns:c16="http://schemas.microsoft.com/office/drawing/2014/chart" uri="{C3380CC4-5D6E-409C-BE32-E72D297353CC}">
                <c16:uniqueId val="{0000000D-56FD-441B-85E4-A9205AB7D8A9}"/>
              </c:ext>
            </c:extLst>
          </c:dPt>
          <c:dLbls>
            <c:dLbl>
              <c:idx val="0"/>
              <c:tx>
                <c:rich>
                  <a:bodyPr/>
                  <a:lstStyle/>
                  <a:p>
                    <a:fld id="{9EFE360B-1199-4B9D-8764-244C591432D0}" type="CATEGORYNAME">
                      <a:rPr lang="en-US">
                        <a:solidFill>
                          <a:schemeClr val="bg1"/>
                        </a:solidFill>
                      </a:rPr>
                      <a:pPr/>
                      <a:t>[CATEGORY NAME]</a:t>
                    </a:fld>
                    <a:r>
                      <a:rPr lang="en-US" baseline="0">
                        <a:solidFill>
                          <a:schemeClr val="bg1"/>
                        </a:solidFill>
                      </a:rPr>
                      <a:t>
</a:t>
                    </a:r>
                    <a:fld id="{DD41B7BB-5506-49DA-8D5A-1A8BAFE44EB4}" type="PERCENTAGE">
                      <a:rPr lang="en-US" baseline="0">
                        <a:solidFill>
                          <a:schemeClr val="bg1"/>
                        </a:solidFill>
                      </a:rPr>
                      <a:pPr/>
                      <a:t>[PERCENTAGE]</a:t>
                    </a:fld>
                    <a:endParaRPr lang="en-US" baseline="0">
                      <a:solidFill>
                        <a:schemeClr val="bg1"/>
                      </a:solidFill>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6FD-441B-85E4-A9205AB7D8A9}"/>
                </c:ext>
              </c:extLst>
            </c:dLbl>
            <c:dLbl>
              <c:idx val="1"/>
              <c:tx>
                <c:rich>
                  <a:bodyPr/>
                  <a:lstStyle/>
                  <a:p>
                    <a:fld id="{336C0A98-EB33-4D8F-8A65-D996DE9C9F24}" type="CATEGORYNAME">
                      <a:rPr lang="en-US">
                        <a:solidFill>
                          <a:schemeClr val="bg1"/>
                        </a:solidFill>
                      </a:rPr>
                      <a:pPr/>
                      <a:t>[CATEGORY NAME]</a:t>
                    </a:fld>
                    <a:r>
                      <a:rPr lang="en-US" baseline="0">
                        <a:solidFill>
                          <a:schemeClr val="bg1"/>
                        </a:solidFill>
                      </a:rPr>
                      <a:t>
</a:t>
                    </a:r>
                    <a:fld id="{6B8D5719-D2EB-403D-B74C-8AE16647717A}" type="PERCENTAGE">
                      <a:rPr lang="en-US" baseline="0">
                        <a:solidFill>
                          <a:schemeClr val="bg1"/>
                        </a:solidFill>
                      </a:rPr>
                      <a:pPr/>
                      <a:t>[PERCENTAGE]</a:t>
                    </a:fld>
                    <a:endParaRPr lang="en-US" baseline="0">
                      <a:solidFill>
                        <a:schemeClr val="bg1"/>
                      </a:solidFill>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6FD-441B-85E4-A9205AB7D8A9}"/>
                </c:ext>
              </c:extLst>
            </c:dLbl>
            <c:dLbl>
              <c:idx val="2"/>
              <c:tx>
                <c:rich>
                  <a:bodyPr/>
                  <a:lstStyle/>
                  <a:p>
                    <a:fld id="{B398DD40-CA40-4959-BBC6-EBD22DE40561}" type="CATEGORYNAME">
                      <a:rPr lang="en-US">
                        <a:solidFill>
                          <a:schemeClr val="bg1"/>
                        </a:solidFill>
                      </a:rPr>
                      <a:pPr/>
                      <a:t>[CATEGORY NAME]</a:t>
                    </a:fld>
                    <a:r>
                      <a:rPr lang="en-US" baseline="0">
                        <a:solidFill>
                          <a:schemeClr val="bg1"/>
                        </a:solidFill>
                      </a:rPr>
                      <a:t>
</a:t>
                    </a:r>
                    <a:fld id="{9099C350-2CD1-41A5-B672-F24E3A07CB32}" type="PERCENTAGE">
                      <a:rPr lang="en-US" baseline="0">
                        <a:solidFill>
                          <a:schemeClr val="bg1"/>
                        </a:solidFill>
                      </a:rPr>
                      <a:pPr/>
                      <a:t>[PERCENTAGE]</a:t>
                    </a:fld>
                    <a:endParaRPr lang="en-US" baseline="0">
                      <a:solidFill>
                        <a:schemeClr val="bg1"/>
                      </a:solidFill>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6FD-441B-85E4-A9205AB7D8A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'Tables &amp; Chart Sources'!$C$112:$C$118</c:f>
              <c:strCache>
                <c:ptCount val="7"/>
                <c:pt idx="0">
                  <c:v>Certificated Salaries</c:v>
                </c:pt>
                <c:pt idx="1">
                  <c:v>Classified Salaries</c:v>
                </c:pt>
                <c:pt idx="2">
                  <c:v>Benefits</c:v>
                </c:pt>
                <c:pt idx="3">
                  <c:v>Books &amp; Supplies</c:v>
                </c:pt>
                <c:pt idx="4">
                  <c:v>Services</c:v>
                </c:pt>
                <c:pt idx="5">
                  <c:v>Capital Outlay</c:v>
                </c:pt>
                <c:pt idx="6">
                  <c:v>Other Outgo</c:v>
                </c:pt>
              </c:strCache>
            </c:strRef>
          </c:cat>
          <c:val>
            <c:numRef>
              <c:f>'Tables &amp; Chart Sources'!$E$112:$E$118</c:f>
              <c:numCache>
                <c:formatCode>"$"#,##0_);\("$"#,##0\)</c:formatCode>
                <c:ptCount val="7"/>
                <c:pt idx="0">
                  <c:v>362689191.05000001</c:v>
                </c:pt>
                <c:pt idx="1">
                  <c:v>150594412.78999999</c:v>
                </c:pt>
                <c:pt idx="2">
                  <c:v>264911816.84999999</c:v>
                </c:pt>
                <c:pt idx="3">
                  <c:v>35979264.82</c:v>
                </c:pt>
                <c:pt idx="4">
                  <c:v>121978216.34</c:v>
                </c:pt>
                <c:pt idx="5">
                  <c:v>23854864.690000001</c:v>
                </c:pt>
                <c:pt idx="6">
                  <c:v>850010.76999999955</c:v>
                </c:pt>
              </c:numCache>
            </c:numRef>
          </c:val>
          <c:extLst>
            <c:ext xmlns:c16="http://schemas.microsoft.com/office/drawing/2014/chart" uri="{C3380CC4-5D6E-409C-BE32-E72D297353CC}">
              <c16:uniqueId val="{0000000E-56FD-441B-85E4-A9205AB7D8A9}"/>
            </c:ext>
          </c:extLst>
        </c:ser>
        <c:dLbls>
          <c:showLegendKey val="0"/>
          <c:showVal val="0"/>
          <c:showCatName val="0"/>
          <c:showSerName val="0"/>
          <c:showPercent val="0"/>
          <c:showBubbleSize val="0"/>
          <c:showLeaderLines val="1"/>
        </c:dLbls>
        <c:firstSliceAng val="12"/>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79470531863643"/>
          <c:y val="6.4761188321079272E-2"/>
          <c:w val="0.87581624489976695"/>
          <c:h val="0.83216703985833174"/>
        </c:manualLayout>
      </c:layout>
      <c:lineChart>
        <c:grouping val="standard"/>
        <c:varyColors val="0"/>
        <c:ser>
          <c:idx val="0"/>
          <c:order val="0"/>
          <c:tx>
            <c:strRef>
              <c:f>'Tables &amp; Chart Sources'!$C$89</c:f>
              <c:strCache>
                <c:ptCount val="1"/>
                <c:pt idx="0">
                  <c:v>Total Revenue</c:v>
                </c:pt>
              </c:strCache>
            </c:strRef>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1"/>
              <c:layout>
                <c:manualLayout>
                  <c:x val="-5.730253724484994E-2"/>
                  <c:y val="-5.1895649985150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48C-4285-BD97-93AC1233DFA9}"/>
                </c:ext>
              </c:extLst>
            </c:dLbl>
            <c:dLbl>
              <c:idx val="2"/>
              <c:layout>
                <c:manualLayout>
                  <c:x val="-4.4742031087662185E-2"/>
                  <c:y val="2.927770846810581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48C-4285-BD97-93AC1233DFA9}"/>
                </c:ext>
              </c:extLst>
            </c:dLbl>
            <c:dLbl>
              <c:idx val="3"/>
              <c:layout>
                <c:manualLayout>
                  <c:x val="-6.085470771581529E-2"/>
                  <c:y val="-4.741051702896533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48C-4285-BD97-93AC1233DFA9}"/>
                </c:ext>
              </c:extLst>
            </c:dLbl>
            <c:dLbl>
              <c:idx val="4"/>
              <c:layout>
                <c:manualLayout>
                  <c:x val="-7.403780677521328E-2"/>
                  <c:y val="-5.34648506208393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48C-4285-BD97-93AC1233DFA9}"/>
                </c:ext>
              </c:extLst>
            </c:dLbl>
            <c:dLbl>
              <c:idx val="5"/>
              <c:layout>
                <c:manualLayout>
                  <c:x val="-8.6914288544364379E-2"/>
                  <c:y val="-4.785942759056750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A48C-4285-BD97-93AC1233DFA9}"/>
                </c:ext>
              </c:extLst>
            </c:dLbl>
            <c:dLbl>
              <c:idx val="6"/>
              <c:layout>
                <c:manualLayout>
                  <c:x val="-5.149173099996756E-2"/>
                  <c:y val="0.1277162465737795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48C-4285-BD97-93AC1233DFA9}"/>
                </c:ext>
              </c:extLst>
            </c:dLbl>
            <c:dLbl>
              <c:idx val="7"/>
              <c:layout>
                <c:manualLayout>
                  <c:x val="-2.860454181117162E-2"/>
                  <c:y val="4.138637565185396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48C-4285-BD97-93AC1233DFA9}"/>
                </c:ext>
              </c:extLst>
            </c:dLbl>
            <c:dLbl>
              <c:idx val="8"/>
              <c:layout>
                <c:manualLayout>
                  <c:x val="-2.5664014215570886E-2"/>
                  <c:y val="8.174859959768071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48C-4285-BD97-93AC1233DFA9}"/>
                </c:ext>
              </c:extLst>
            </c:dLbl>
            <c:dLbl>
              <c:idx val="9"/>
              <c:layout>
                <c:manualLayout>
                  <c:x val="-7.5792673120950223E-3"/>
                  <c:y val="3.33139308626885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48C-4285-BD97-93AC1233DFA9}"/>
                </c:ext>
              </c:extLst>
            </c:dLbl>
            <c:spPr>
              <a:solidFill>
                <a:srgbClr val="00B050"/>
              </a:solidFill>
              <a:ln>
                <a:solidFill>
                  <a:srgbClr val="00B050"/>
                </a:solid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Sources'!$D$88:$M$88</c:f>
              <c:strCache>
                <c:ptCount val="10"/>
                <c:pt idx="0">
                  <c:v>2017-2018</c:v>
                </c:pt>
                <c:pt idx="1">
                  <c:v>2018-2019</c:v>
                </c:pt>
                <c:pt idx="2">
                  <c:v>2019-2020</c:v>
                </c:pt>
                <c:pt idx="3">
                  <c:v>2020-2021</c:v>
                </c:pt>
                <c:pt idx="4">
                  <c:v>2021-2022</c:v>
                </c:pt>
                <c:pt idx="5">
                  <c:v>2022-2023</c:v>
                </c:pt>
                <c:pt idx="6">
                  <c:v>2023-2024</c:v>
                </c:pt>
                <c:pt idx="7">
                  <c:v>2024-2025</c:v>
                </c:pt>
                <c:pt idx="8">
                  <c:v>2025-2026</c:v>
                </c:pt>
                <c:pt idx="9">
                  <c:v>2026-2027</c:v>
                </c:pt>
              </c:strCache>
            </c:strRef>
          </c:cat>
          <c:val>
            <c:numRef>
              <c:f>'Tables &amp; Chart Sources'!$D$89:$M$89</c:f>
              <c:numCache>
                <c:formatCode>"$"#,##0_);\("$"#,##0\)</c:formatCode>
                <c:ptCount val="10"/>
                <c:pt idx="0">
                  <c:v>655298588.9799999</c:v>
                </c:pt>
                <c:pt idx="1">
                  <c:v>674071265.48000002</c:v>
                </c:pt>
                <c:pt idx="2">
                  <c:v>670402985.16000009</c:v>
                </c:pt>
                <c:pt idx="3">
                  <c:v>753300558.25999999</c:v>
                </c:pt>
                <c:pt idx="4">
                  <c:v>846086520.2299999</c:v>
                </c:pt>
                <c:pt idx="5">
                  <c:v>1008304639.23</c:v>
                </c:pt>
                <c:pt idx="6">
                  <c:v>886408861.00999999</c:v>
                </c:pt>
                <c:pt idx="7">
                  <c:v>818870819.40999997</c:v>
                </c:pt>
                <c:pt idx="8">
                  <c:v>805110780.80000007</c:v>
                </c:pt>
                <c:pt idx="9">
                  <c:v>809718273.1400001</c:v>
                </c:pt>
              </c:numCache>
            </c:numRef>
          </c:val>
          <c:smooth val="0"/>
          <c:extLst>
            <c:ext xmlns:c16="http://schemas.microsoft.com/office/drawing/2014/chart" uri="{C3380CC4-5D6E-409C-BE32-E72D297353CC}">
              <c16:uniqueId val="{00000008-A48C-4285-BD97-93AC1233DFA9}"/>
            </c:ext>
          </c:extLst>
        </c:ser>
        <c:ser>
          <c:idx val="1"/>
          <c:order val="1"/>
          <c:tx>
            <c:strRef>
              <c:f>'Tables &amp; Chart Sources'!$C$90</c:f>
              <c:strCache>
                <c:ptCount val="1"/>
                <c:pt idx="0">
                  <c:v>Total Expenditures</c:v>
                </c:pt>
              </c:strCache>
            </c:strRef>
          </c:tx>
          <c:spPr>
            <a:ln w="28575" cap="rnd">
              <a:solidFill>
                <a:srgbClr val="7030A0"/>
              </a:solidFill>
              <a:round/>
            </a:ln>
            <a:effectLst/>
          </c:spPr>
          <c:marker>
            <c:symbol val="circle"/>
            <c:size val="5"/>
            <c:spPr>
              <a:solidFill>
                <a:srgbClr val="7030A0"/>
              </a:solidFill>
              <a:ln w="9525">
                <a:solidFill>
                  <a:srgbClr val="7030A0"/>
                </a:solidFill>
              </a:ln>
              <a:effectLst/>
            </c:spPr>
          </c:marker>
          <c:dLbls>
            <c:dLbl>
              <c:idx val="1"/>
              <c:layout>
                <c:manualLayout>
                  <c:x val="-5.2908170891717274E-2"/>
                  <c:y val="5.795014248341764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48C-4285-BD97-93AC1233DFA9}"/>
                </c:ext>
              </c:extLst>
            </c:dLbl>
            <c:dLbl>
              <c:idx val="2"/>
              <c:layout>
                <c:manualLayout>
                  <c:x val="-4.913639744079485E-2"/>
                  <c:y val="-3.73501532572712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48C-4285-BD97-93AC1233DFA9}"/>
                </c:ext>
              </c:extLst>
            </c:dLbl>
            <c:dLbl>
              <c:idx val="3"/>
              <c:layout>
                <c:manualLayout>
                  <c:x val="-5.1443382107339723E-2"/>
                  <c:y val="8.4185588048205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48C-4285-BD97-93AC1233DFA9}"/>
                </c:ext>
              </c:extLst>
            </c:dLbl>
            <c:dLbl>
              <c:idx val="4"/>
              <c:layout>
                <c:manualLayout>
                  <c:x val="-7.2593661708987914E-2"/>
                  <c:y val="6.153729541000471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48C-4285-BD97-93AC1233DFA9}"/>
                </c:ext>
              </c:extLst>
            </c:dLbl>
            <c:dLbl>
              <c:idx val="5"/>
              <c:layout>
                <c:manualLayout>
                  <c:x val="-7.9928645074936647E-2"/>
                  <c:y val="8.7772740974792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48C-4285-BD97-93AC1233DFA9}"/>
                </c:ext>
              </c:extLst>
            </c:dLbl>
            <c:dLbl>
              <c:idx val="6"/>
              <c:layout>
                <c:manualLayout>
                  <c:x val="-5.149173099996756E-2"/>
                  <c:y val="-5.102786217031492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A48C-4285-BD97-93AC1233DFA9}"/>
                </c:ext>
              </c:extLst>
            </c:dLbl>
            <c:dLbl>
              <c:idx val="7"/>
              <c:layout>
                <c:manualLayout>
                  <c:x val="-3.7409846697970366E-2"/>
                  <c:y val="-6.560371001935004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48C-4285-BD97-93AC1233DFA9}"/>
                </c:ext>
              </c:extLst>
            </c:dLbl>
            <c:dLbl>
              <c:idx val="8"/>
              <c:layout>
                <c:manualLayout>
                  <c:x val="-5.6460300222199215E-2"/>
                  <c:y val="-6.96399324139327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A48C-4285-BD97-93AC1233DFA9}"/>
                </c:ext>
              </c:extLst>
            </c:dLbl>
            <c:dLbl>
              <c:idx val="9"/>
              <c:layout>
                <c:manualLayout>
                  <c:x val="-1.0506111052673451E-2"/>
                  <c:y val="-5.55131540328933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A48C-4285-BD97-93AC1233DFA9}"/>
                </c:ext>
              </c:extLst>
            </c:dLbl>
            <c:spPr>
              <a:solidFill>
                <a:srgbClr val="7030A0"/>
              </a:solidFill>
              <a:ln>
                <a:solidFill>
                  <a:srgbClr val="7030A0"/>
                </a:solid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Sources'!$D$88:$M$88</c:f>
              <c:strCache>
                <c:ptCount val="10"/>
                <c:pt idx="0">
                  <c:v>2017-2018</c:v>
                </c:pt>
                <c:pt idx="1">
                  <c:v>2018-2019</c:v>
                </c:pt>
                <c:pt idx="2">
                  <c:v>2019-2020</c:v>
                </c:pt>
                <c:pt idx="3">
                  <c:v>2020-2021</c:v>
                </c:pt>
                <c:pt idx="4">
                  <c:v>2021-2022</c:v>
                </c:pt>
                <c:pt idx="5">
                  <c:v>2022-2023</c:v>
                </c:pt>
                <c:pt idx="6">
                  <c:v>2023-2024</c:v>
                </c:pt>
                <c:pt idx="7">
                  <c:v>2024-2025</c:v>
                </c:pt>
                <c:pt idx="8">
                  <c:v>2025-2026</c:v>
                </c:pt>
                <c:pt idx="9">
                  <c:v>2026-2027</c:v>
                </c:pt>
              </c:strCache>
            </c:strRef>
          </c:cat>
          <c:val>
            <c:numRef>
              <c:f>'Tables &amp; Chart Sources'!$D$90:$M$90</c:f>
              <c:numCache>
                <c:formatCode>"$"#,##0_);\("$"#,##0\)</c:formatCode>
                <c:ptCount val="10"/>
                <c:pt idx="0">
                  <c:v>650926031.77999997</c:v>
                </c:pt>
                <c:pt idx="1">
                  <c:v>644298597.08999991</c:v>
                </c:pt>
                <c:pt idx="2">
                  <c:v>674363686.54999983</c:v>
                </c:pt>
                <c:pt idx="3">
                  <c:v>694225514.94999993</c:v>
                </c:pt>
                <c:pt idx="4">
                  <c:v>760265674.65999997</c:v>
                </c:pt>
                <c:pt idx="5">
                  <c:v>862015140.96999991</c:v>
                </c:pt>
                <c:pt idx="6">
                  <c:v>942980715.75</c:v>
                </c:pt>
                <c:pt idx="7">
                  <c:v>966674342.15000021</c:v>
                </c:pt>
                <c:pt idx="8">
                  <c:v>873369197.96000004</c:v>
                </c:pt>
                <c:pt idx="9">
                  <c:v>813734049.18000007</c:v>
                </c:pt>
              </c:numCache>
            </c:numRef>
          </c:val>
          <c:smooth val="0"/>
          <c:extLst>
            <c:ext xmlns:c16="http://schemas.microsoft.com/office/drawing/2014/chart" uri="{C3380CC4-5D6E-409C-BE32-E72D297353CC}">
              <c16:uniqueId val="{00000012-A48C-4285-BD97-93AC1233DFA9}"/>
            </c:ext>
          </c:extLst>
        </c:ser>
        <c:dLbls>
          <c:showLegendKey val="0"/>
          <c:showVal val="0"/>
          <c:showCatName val="0"/>
          <c:showSerName val="0"/>
          <c:showPercent val="0"/>
          <c:showBubbleSize val="0"/>
        </c:dLbls>
        <c:marker val="1"/>
        <c:smooth val="0"/>
        <c:axId val="1807186592"/>
        <c:axId val="1582261360"/>
      </c:lineChart>
      <c:catAx>
        <c:axId val="1807186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582261360"/>
        <c:crosses val="autoZero"/>
        <c:auto val="1"/>
        <c:lblAlgn val="ctr"/>
        <c:lblOffset val="100"/>
        <c:noMultiLvlLbl val="0"/>
      </c:catAx>
      <c:valAx>
        <c:axId val="158226136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8071865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103133125540934E-2"/>
          <c:y val="6.4761188321079272E-2"/>
          <c:w val="0.88578419024630595"/>
          <c:h val="0.83216703985833174"/>
        </c:manualLayout>
      </c:layout>
      <c:lineChart>
        <c:grouping val="standard"/>
        <c:varyColors val="0"/>
        <c:ser>
          <c:idx val="0"/>
          <c:order val="0"/>
          <c:tx>
            <c:strRef>
              <c:f>'Tables &amp; Chart Sources'!$C$97</c:f>
              <c:strCache>
                <c:ptCount val="1"/>
                <c:pt idx="0">
                  <c:v>Ending Fund Balance</c:v>
                </c:pt>
              </c:strCache>
            </c:strRef>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1"/>
              <c:layout>
                <c:manualLayout>
                  <c:x val="-4.7671608656417272E-2"/>
                  <c:y val="-2.32233748762317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49C-43B7-9562-52C53456311D}"/>
                </c:ext>
              </c:extLst>
            </c:dLbl>
            <c:dLbl>
              <c:idx val="3"/>
              <c:layout>
                <c:manualLayout>
                  <c:x val="-0.10040400489400927"/>
                  <c:y val="-3.0422629033183312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49C-43B7-9562-52C53456311D}"/>
                </c:ext>
              </c:extLst>
            </c:dLbl>
            <c:dLbl>
              <c:idx val="4"/>
              <c:layout>
                <c:manualLayout>
                  <c:x val="-0.10040400489400932"/>
                  <c:y val="-1.0241517060269858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49C-43B7-9562-52C53456311D}"/>
                </c:ext>
              </c:extLst>
            </c:dLbl>
            <c:dLbl>
              <c:idx val="5"/>
              <c:layout>
                <c:manualLayout>
                  <c:x val="-0.10333358246276449"/>
                  <c:y val="7.0482930831383952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49C-43B7-9562-52C53456311D}"/>
                </c:ext>
              </c:extLst>
            </c:dLbl>
            <c:dLbl>
              <c:idx val="6"/>
              <c:layout>
                <c:manualLayout>
                  <c:x val="-7.8432173128345953E-2"/>
                  <c:y val="5.750107301542202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49C-43B7-9562-52C53456311D}"/>
                </c:ext>
              </c:extLst>
            </c:dLbl>
            <c:dLbl>
              <c:idx val="7"/>
              <c:layout>
                <c:manualLayout>
                  <c:x val="-8.1361750697101165E-2"/>
                  <c:y val="4.942862822625671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49C-43B7-9562-52C53456311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Sources'!$D$96:$M$96</c:f>
              <c:strCache>
                <c:ptCount val="10"/>
                <c:pt idx="0">
                  <c:v>2017-2018</c:v>
                </c:pt>
                <c:pt idx="1">
                  <c:v>2018-2019</c:v>
                </c:pt>
                <c:pt idx="2">
                  <c:v>2019-2020</c:v>
                </c:pt>
                <c:pt idx="3">
                  <c:v>2020-2021</c:v>
                </c:pt>
                <c:pt idx="4">
                  <c:v>2021-2022</c:v>
                </c:pt>
                <c:pt idx="5">
                  <c:v>2022-2023</c:v>
                </c:pt>
                <c:pt idx="6">
                  <c:v>2023-2024</c:v>
                </c:pt>
                <c:pt idx="7">
                  <c:v>2024-2025</c:v>
                </c:pt>
                <c:pt idx="8">
                  <c:v>2025-2026</c:v>
                </c:pt>
                <c:pt idx="9">
                  <c:v>2026-2027</c:v>
                </c:pt>
              </c:strCache>
            </c:strRef>
          </c:cat>
          <c:val>
            <c:numRef>
              <c:f>'Tables &amp; Chart Sources'!$D$97:$M$97</c:f>
              <c:numCache>
                <c:formatCode>"$"#,##0_);\("$"#,##0\)</c:formatCode>
                <c:ptCount val="10"/>
                <c:pt idx="0">
                  <c:v>105947580.82999998</c:v>
                </c:pt>
                <c:pt idx="1">
                  <c:v>135014631.74000007</c:v>
                </c:pt>
                <c:pt idx="2">
                  <c:v>130910922.96000034</c:v>
                </c:pt>
                <c:pt idx="3">
                  <c:v>189796392.56000048</c:v>
                </c:pt>
                <c:pt idx="4">
                  <c:v>275590707.67000043</c:v>
                </c:pt>
                <c:pt idx="5">
                  <c:v>418263344.33000046</c:v>
                </c:pt>
                <c:pt idx="6">
                  <c:v>361691489.59000051</c:v>
                </c:pt>
                <c:pt idx="7">
                  <c:v>213887966.86000001</c:v>
                </c:pt>
                <c:pt idx="8">
                  <c:v>145629549.70000005</c:v>
                </c:pt>
                <c:pt idx="9">
                  <c:v>141613773.66000021</c:v>
                </c:pt>
              </c:numCache>
            </c:numRef>
          </c:val>
          <c:smooth val="0"/>
          <c:extLst>
            <c:ext xmlns:c16="http://schemas.microsoft.com/office/drawing/2014/chart" uri="{C3380CC4-5D6E-409C-BE32-E72D297353CC}">
              <c16:uniqueId val="{00000006-349C-43B7-9562-52C53456311D}"/>
            </c:ext>
          </c:extLst>
        </c:ser>
        <c:ser>
          <c:idx val="1"/>
          <c:order val="1"/>
          <c:tx>
            <c:strRef>
              <c:f>'Tables &amp; Chart Sources'!$C$98</c:f>
              <c:strCache>
                <c:ptCount val="1"/>
                <c:pt idx="0">
                  <c:v>Ending Fund Balance (2nd Interim)</c:v>
                </c:pt>
              </c:strCache>
            </c:strRef>
          </c:tx>
          <c:spPr>
            <a:ln w="28575" cap="rnd">
              <a:solidFill>
                <a:srgbClr val="7030A0"/>
              </a:solidFill>
              <a:round/>
            </a:ln>
            <a:effectLst/>
          </c:spPr>
          <c:marker>
            <c:symbol val="circle"/>
            <c:size val="5"/>
            <c:spPr>
              <a:solidFill>
                <a:srgbClr val="7030A0"/>
              </a:solidFill>
              <a:ln w="9525">
                <a:solidFill>
                  <a:srgbClr val="7030A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7-349C-43B7-9562-52C53456311D}"/>
                </c:ext>
              </c:extLst>
            </c:dLbl>
            <c:dLbl>
              <c:idx val="1"/>
              <c:delete val="1"/>
              <c:extLst>
                <c:ext xmlns:c15="http://schemas.microsoft.com/office/drawing/2012/chart" uri="{CE6537A1-D6FC-4f65-9D91-7224C49458BB}"/>
                <c:ext xmlns:c16="http://schemas.microsoft.com/office/drawing/2014/chart" uri="{C3380CC4-5D6E-409C-BE32-E72D297353CC}">
                  <c16:uniqueId val="{00000008-349C-43B7-9562-52C53456311D}"/>
                </c:ext>
              </c:extLst>
            </c:dLbl>
            <c:dLbl>
              <c:idx val="2"/>
              <c:delete val="1"/>
              <c:extLst>
                <c:ext xmlns:c15="http://schemas.microsoft.com/office/drawing/2012/chart" uri="{CE6537A1-D6FC-4f65-9D91-7224C49458BB}"/>
                <c:ext xmlns:c16="http://schemas.microsoft.com/office/drawing/2014/chart" uri="{C3380CC4-5D6E-409C-BE32-E72D297353CC}">
                  <c16:uniqueId val="{00000009-349C-43B7-9562-52C53456311D}"/>
                </c:ext>
              </c:extLst>
            </c:dLbl>
            <c:dLbl>
              <c:idx val="3"/>
              <c:delete val="1"/>
              <c:extLst>
                <c:ext xmlns:c15="http://schemas.microsoft.com/office/drawing/2012/chart" uri="{CE6537A1-D6FC-4f65-9D91-7224C49458BB}"/>
                <c:ext xmlns:c16="http://schemas.microsoft.com/office/drawing/2014/chart" uri="{C3380CC4-5D6E-409C-BE32-E72D297353CC}">
                  <c16:uniqueId val="{0000000A-349C-43B7-9562-52C53456311D}"/>
                </c:ext>
              </c:extLst>
            </c:dLbl>
            <c:dLbl>
              <c:idx val="4"/>
              <c:delete val="1"/>
              <c:extLst>
                <c:ext xmlns:c15="http://schemas.microsoft.com/office/drawing/2012/chart" uri="{CE6537A1-D6FC-4f65-9D91-7224C49458BB}"/>
                <c:ext xmlns:c16="http://schemas.microsoft.com/office/drawing/2014/chart" uri="{C3380CC4-5D6E-409C-BE32-E72D297353CC}">
                  <c16:uniqueId val="{0000000B-349C-43B7-9562-52C53456311D}"/>
                </c:ext>
              </c:extLst>
            </c:dLbl>
            <c:dLbl>
              <c:idx val="5"/>
              <c:delete val="1"/>
              <c:extLst>
                <c:ext xmlns:c15="http://schemas.microsoft.com/office/drawing/2012/chart" uri="{CE6537A1-D6FC-4f65-9D91-7224C49458BB}"/>
                <c:ext xmlns:c16="http://schemas.microsoft.com/office/drawing/2014/chart" uri="{C3380CC4-5D6E-409C-BE32-E72D297353CC}">
                  <c16:uniqueId val="{0000000C-349C-43B7-9562-52C53456311D}"/>
                </c:ext>
              </c:extLst>
            </c:dLbl>
            <c:dLbl>
              <c:idx val="6"/>
              <c:layout>
                <c:manualLayout>
                  <c:x val="6.6642122804200872E-4"/>
                  <c:y val="-2.521129385876050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349C-43B7-9562-52C53456311D}"/>
                </c:ext>
              </c:extLst>
            </c:dLbl>
            <c:dLbl>
              <c:idx val="7"/>
              <c:layout>
                <c:manualLayout>
                  <c:x val="-7.9836755633554601E-4"/>
                  <c:y val="-3.530184984521722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349C-43B7-9562-52C53456311D}"/>
                </c:ext>
              </c:extLst>
            </c:dLbl>
            <c:dLbl>
              <c:idx val="8"/>
              <c:layout>
                <c:manualLayout>
                  <c:x val="3.5959987967972258E-3"/>
                  <c:y val="-1.108451547772108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349C-43B7-9562-52C53456311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Sources'!$D$96:$M$96</c:f>
              <c:strCache>
                <c:ptCount val="10"/>
                <c:pt idx="0">
                  <c:v>2017-2018</c:v>
                </c:pt>
                <c:pt idx="1">
                  <c:v>2018-2019</c:v>
                </c:pt>
                <c:pt idx="2">
                  <c:v>2019-2020</c:v>
                </c:pt>
                <c:pt idx="3">
                  <c:v>2020-2021</c:v>
                </c:pt>
                <c:pt idx="4">
                  <c:v>2021-2022</c:v>
                </c:pt>
                <c:pt idx="5">
                  <c:v>2022-2023</c:v>
                </c:pt>
                <c:pt idx="6">
                  <c:v>2023-2024</c:v>
                </c:pt>
                <c:pt idx="7">
                  <c:v>2024-2025</c:v>
                </c:pt>
                <c:pt idx="8">
                  <c:v>2025-2026</c:v>
                </c:pt>
                <c:pt idx="9">
                  <c:v>2026-2027</c:v>
                </c:pt>
              </c:strCache>
            </c:strRef>
          </c:cat>
          <c:val>
            <c:numRef>
              <c:f>'Tables &amp; Chart Sources'!$D$98:$M$98</c:f>
              <c:numCache>
                <c:formatCode>"$"#,##0_);\("$"#,##0\)</c:formatCode>
                <c:ptCount val="10"/>
                <c:pt idx="0">
                  <c:v>105947580.82999998</c:v>
                </c:pt>
                <c:pt idx="1">
                  <c:v>135014631.74000007</c:v>
                </c:pt>
                <c:pt idx="2">
                  <c:v>130910922.96000034</c:v>
                </c:pt>
                <c:pt idx="3">
                  <c:v>189796392.56000048</c:v>
                </c:pt>
                <c:pt idx="4">
                  <c:v>275590707.67000043</c:v>
                </c:pt>
                <c:pt idx="5">
                  <c:v>418263344.33000046</c:v>
                </c:pt>
                <c:pt idx="6">
                  <c:v>375820548</c:v>
                </c:pt>
                <c:pt idx="7">
                  <c:v>264233813</c:v>
                </c:pt>
                <c:pt idx="8">
                  <c:v>181531458</c:v>
                </c:pt>
              </c:numCache>
            </c:numRef>
          </c:val>
          <c:smooth val="0"/>
          <c:extLst>
            <c:ext xmlns:c16="http://schemas.microsoft.com/office/drawing/2014/chart" uri="{C3380CC4-5D6E-409C-BE32-E72D297353CC}">
              <c16:uniqueId val="{00000010-349C-43B7-9562-52C53456311D}"/>
            </c:ext>
          </c:extLst>
        </c:ser>
        <c:dLbls>
          <c:showLegendKey val="0"/>
          <c:showVal val="0"/>
          <c:showCatName val="0"/>
          <c:showSerName val="0"/>
          <c:showPercent val="0"/>
          <c:showBubbleSize val="0"/>
        </c:dLbls>
        <c:marker val="1"/>
        <c:smooth val="0"/>
        <c:axId val="1053444800"/>
        <c:axId val="1433815792"/>
      </c:lineChart>
      <c:catAx>
        <c:axId val="1053444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33815792"/>
        <c:crosses val="autoZero"/>
        <c:auto val="1"/>
        <c:lblAlgn val="ctr"/>
        <c:lblOffset val="100"/>
        <c:noMultiLvlLbl val="0"/>
      </c:catAx>
      <c:valAx>
        <c:axId val="1433815792"/>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53444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628-4E59-A134-7767882A237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628-4E59-A134-7767882A2371}"/>
              </c:ext>
            </c:extLst>
          </c:dPt>
          <c:dPt>
            <c:idx val="2"/>
            <c:bubble3D val="0"/>
            <c:spPr>
              <a:solidFill>
                <a:srgbClr val="7030A0"/>
              </a:solidFill>
              <a:ln w="19050">
                <a:solidFill>
                  <a:schemeClr val="lt1"/>
                </a:solidFill>
              </a:ln>
              <a:effectLst/>
            </c:spPr>
            <c:extLst>
              <c:ext xmlns:c16="http://schemas.microsoft.com/office/drawing/2014/chart" uri="{C3380CC4-5D6E-409C-BE32-E72D297353CC}">
                <c16:uniqueId val="{00000005-D628-4E59-A134-7767882A2371}"/>
              </c:ext>
            </c:extLst>
          </c:dPt>
          <c:dPt>
            <c:idx val="3"/>
            <c:bubble3D val="0"/>
            <c:spPr>
              <a:solidFill>
                <a:srgbClr val="FFFF00"/>
              </a:solidFill>
              <a:ln w="19050">
                <a:solidFill>
                  <a:schemeClr val="lt1"/>
                </a:solidFill>
              </a:ln>
              <a:effectLst/>
            </c:spPr>
            <c:extLst>
              <c:ext xmlns:c16="http://schemas.microsoft.com/office/drawing/2014/chart" uri="{C3380CC4-5D6E-409C-BE32-E72D297353CC}">
                <c16:uniqueId val="{00000007-D628-4E59-A134-7767882A2371}"/>
              </c:ext>
            </c:extLst>
          </c:dPt>
          <c:dPt>
            <c:idx val="4"/>
            <c:bubble3D val="0"/>
            <c:spPr>
              <a:solidFill>
                <a:srgbClr val="00B050"/>
              </a:solidFill>
              <a:ln w="19050">
                <a:solidFill>
                  <a:schemeClr val="lt1"/>
                </a:solidFill>
              </a:ln>
              <a:effectLst/>
            </c:spPr>
            <c:extLst>
              <c:ext xmlns:c16="http://schemas.microsoft.com/office/drawing/2014/chart" uri="{C3380CC4-5D6E-409C-BE32-E72D297353CC}">
                <c16:uniqueId val="{00000009-D628-4E59-A134-7767882A2371}"/>
              </c:ext>
            </c:extLst>
          </c:dPt>
          <c:dLbls>
            <c:dLbl>
              <c:idx val="0"/>
              <c:layout>
                <c:manualLayout>
                  <c:x val="-2.2946666002321515E-2"/>
                  <c:y val="-0.12283051059961261"/>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628-4E59-A134-7767882A2371}"/>
                </c:ext>
              </c:extLst>
            </c:dLbl>
            <c:dLbl>
              <c:idx val="1"/>
              <c:layout>
                <c:manualLayout>
                  <c:x val="-0.14627421168989108"/>
                  <c:y val="-4.7606448612135394E-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628-4E59-A134-7767882A2371}"/>
                </c:ext>
              </c:extLst>
            </c:dLbl>
            <c:dLbl>
              <c:idx val="2"/>
              <c:layout>
                <c:manualLayout>
                  <c:x val="-3.0288833280739343E-3"/>
                  <c:y val="-2.4642567876468787E-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D628-4E59-A134-7767882A2371}"/>
                </c:ext>
              </c:extLst>
            </c:dLbl>
            <c:dLbl>
              <c:idx val="3"/>
              <c:layout>
                <c:manualLayout>
                  <c:x val="1.3017070440885277E-2"/>
                  <c:y val="1.0330504640622863E-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D628-4E59-A134-7767882A237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'Table 1'!$F$33:$F$37</c:f>
              <c:strCache>
                <c:ptCount val="5"/>
                <c:pt idx="0">
                  <c:v>Unrestricted</c:v>
                </c:pt>
                <c:pt idx="1">
                  <c:v>COVID Relief Grant Funds</c:v>
                </c:pt>
                <c:pt idx="2">
                  <c:v>ELOP Funds</c:v>
                </c:pt>
                <c:pt idx="3">
                  <c:v>Other Restricted Funds</c:v>
                </c:pt>
                <c:pt idx="4">
                  <c:v>Reserve for Economic Uncertainties &amp; Unspendable</c:v>
                </c:pt>
              </c:strCache>
            </c:strRef>
          </c:cat>
          <c:val>
            <c:numRef>
              <c:f>'Table 1'!$G$33:$G$37</c:f>
              <c:numCache>
                <c:formatCode>#,##0</c:formatCode>
                <c:ptCount val="5"/>
                <c:pt idx="0">
                  <c:v>164570079.28</c:v>
                </c:pt>
                <c:pt idx="1">
                  <c:v>61940151.269999996</c:v>
                </c:pt>
                <c:pt idx="2">
                  <c:v>41412873</c:v>
                </c:pt>
                <c:pt idx="3">
                  <c:v>73714088.730000004</c:v>
                </c:pt>
                <c:pt idx="4">
                  <c:v>20054297.719999999</c:v>
                </c:pt>
              </c:numCache>
            </c:numRef>
          </c:val>
          <c:extLst>
            <c:ext xmlns:c16="http://schemas.microsoft.com/office/drawing/2014/chart" uri="{C3380CC4-5D6E-409C-BE32-E72D297353CC}">
              <c16:uniqueId val="{0000000A-D628-4E59-A134-7767882A237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'Tables &amp; Chart Sources'!$C$103</c:f>
              <c:strCache>
                <c:ptCount val="1"/>
                <c:pt idx="0">
                  <c:v>Unrestricted EFB</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Sources'!$I$102:$M$102</c:f>
              <c:strCache>
                <c:ptCount val="5"/>
                <c:pt idx="0">
                  <c:v>2022-2023</c:v>
                </c:pt>
                <c:pt idx="1">
                  <c:v>2023-2024</c:v>
                </c:pt>
                <c:pt idx="2">
                  <c:v>2024-2025</c:v>
                </c:pt>
                <c:pt idx="3">
                  <c:v>2025-2026</c:v>
                </c:pt>
                <c:pt idx="4">
                  <c:v>2026-2027</c:v>
                </c:pt>
              </c:strCache>
            </c:strRef>
          </c:cat>
          <c:val>
            <c:numRef>
              <c:f>'Tables &amp; Chart Sources'!$I$103:$M$103</c:f>
              <c:numCache>
                <c:formatCode>"$"#,##0_);\("$"#,##0\)</c:formatCode>
                <c:ptCount val="5"/>
                <c:pt idx="0">
                  <c:v>224016985.53000006</c:v>
                </c:pt>
                <c:pt idx="1">
                  <c:v>184624376.94000006</c:v>
                </c:pt>
                <c:pt idx="2">
                  <c:v>86720231.099999964</c:v>
                </c:pt>
                <c:pt idx="3">
                  <c:v>39560052.449999988</c:v>
                </c:pt>
                <c:pt idx="4">
                  <c:v>23724596.909999967</c:v>
                </c:pt>
              </c:numCache>
            </c:numRef>
          </c:val>
          <c:extLst>
            <c:ext xmlns:c16="http://schemas.microsoft.com/office/drawing/2014/chart" uri="{C3380CC4-5D6E-409C-BE32-E72D297353CC}">
              <c16:uniqueId val="{00000000-5E2D-4E77-92DF-3B1F0AA22014}"/>
            </c:ext>
          </c:extLst>
        </c:ser>
        <c:ser>
          <c:idx val="1"/>
          <c:order val="1"/>
          <c:tx>
            <c:strRef>
              <c:f>'Tables &amp; Chart Sources'!$C$104</c:f>
              <c:strCache>
                <c:ptCount val="1"/>
                <c:pt idx="0">
                  <c:v>Restricted EFB</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Sources'!$I$102:$M$102</c:f>
              <c:strCache>
                <c:ptCount val="5"/>
                <c:pt idx="0">
                  <c:v>2022-2023</c:v>
                </c:pt>
                <c:pt idx="1">
                  <c:v>2023-2024</c:v>
                </c:pt>
                <c:pt idx="2">
                  <c:v>2024-2025</c:v>
                </c:pt>
                <c:pt idx="3">
                  <c:v>2025-2026</c:v>
                </c:pt>
                <c:pt idx="4">
                  <c:v>2026-2027</c:v>
                </c:pt>
              </c:strCache>
            </c:strRef>
          </c:cat>
          <c:val>
            <c:numRef>
              <c:f>'Tables &amp; Chart Sources'!$I$104:$M$104</c:f>
              <c:numCache>
                <c:formatCode>"$"#,##0_);\("$"#,##0\)</c:formatCode>
                <c:ptCount val="5"/>
                <c:pt idx="0">
                  <c:v>194246358.80000001</c:v>
                </c:pt>
                <c:pt idx="1">
                  <c:v>177067112.65000007</c:v>
                </c:pt>
                <c:pt idx="2">
                  <c:v>127167735.76000002</c:v>
                </c:pt>
                <c:pt idx="3">
                  <c:v>106069497.25000003</c:v>
                </c:pt>
                <c:pt idx="4">
                  <c:v>117889176.75000003</c:v>
                </c:pt>
              </c:numCache>
            </c:numRef>
          </c:val>
          <c:extLst>
            <c:ext xmlns:c16="http://schemas.microsoft.com/office/drawing/2014/chart" uri="{C3380CC4-5D6E-409C-BE32-E72D297353CC}">
              <c16:uniqueId val="{00000001-5E2D-4E77-92DF-3B1F0AA22014}"/>
            </c:ext>
          </c:extLst>
        </c:ser>
        <c:dLbls>
          <c:showLegendKey val="0"/>
          <c:showVal val="0"/>
          <c:showCatName val="0"/>
          <c:showSerName val="0"/>
          <c:showPercent val="0"/>
          <c:showBubbleSize val="0"/>
        </c:dLbls>
        <c:gapWidth val="40"/>
        <c:overlap val="100"/>
        <c:axId val="1559236208"/>
        <c:axId val="1554932736"/>
      </c:barChart>
      <c:lineChart>
        <c:grouping val="standard"/>
        <c:varyColors val="0"/>
        <c:ser>
          <c:idx val="2"/>
          <c:order val="2"/>
          <c:tx>
            <c:strRef>
              <c:f>'Tables &amp; Chart Sources'!$C$105</c:f>
              <c:strCache>
                <c:ptCount val="1"/>
                <c:pt idx="0">
                  <c:v>Total Ending Fund Balance</c:v>
                </c:pt>
              </c:strCache>
            </c:strRef>
          </c:tx>
          <c:spPr>
            <a:ln w="28575" cap="rnd">
              <a:no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Sources'!$I$102:$M$102</c:f>
              <c:strCache>
                <c:ptCount val="5"/>
                <c:pt idx="0">
                  <c:v>2022-2023</c:v>
                </c:pt>
                <c:pt idx="1">
                  <c:v>2023-2024</c:v>
                </c:pt>
                <c:pt idx="2">
                  <c:v>2024-2025</c:v>
                </c:pt>
                <c:pt idx="3">
                  <c:v>2025-2026</c:v>
                </c:pt>
                <c:pt idx="4">
                  <c:v>2026-2027</c:v>
                </c:pt>
              </c:strCache>
            </c:strRef>
          </c:cat>
          <c:val>
            <c:numRef>
              <c:f>'Tables &amp; Chart Sources'!$I$105:$M$105</c:f>
              <c:numCache>
                <c:formatCode>"$"#,##0_);\("$"#,##0\)</c:formatCode>
                <c:ptCount val="5"/>
                <c:pt idx="0">
                  <c:v>418263344.33000004</c:v>
                </c:pt>
                <c:pt idx="1">
                  <c:v>361691489.59000015</c:v>
                </c:pt>
                <c:pt idx="2">
                  <c:v>213887966.85999998</c:v>
                </c:pt>
                <c:pt idx="3">
                  <c:v>145629549.70000002</c:v>
                </c:pt>
                <c:pt idx="4">
                  <c:v>141613773.66</c:v>
                </c:pt>
              </c:numCache>
            </c:numRef>
          </c:val>
          <c:smooth val="0"/>
          <c:extLst>
            <c:ext xmlns:c16="http://schemas.microsoft.com/office/drawing/2014/chart" uri="{C3380CC4-5D6E-409C-BE32-E72D297353CC}">
              <c16:uniqueId val="{00000002-5E2D-4E77-92DF-3B1F0AA22014}"/>
            </c:ext>
          </c:extLst>
        </c:ser>
        <c:dLbls>
          <c:showLegendKey val="0"/>
          <c:showVal val="0"/>
          <c:showCatName val="0"/>
          <c:showSerName val="0"/>
          <c:showPercent val="0"/>
          <c:showBubbleSize val="0"/>
        </c:dLbls>
        <c:marker val="1"/>
        <c:smooth val="0"/>
        <c:axId val="1559236208"/>
        <c:axId val="1554932736"/>
      </c:lineChart>
      <c:catAx>
        <c:axId val="1559236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54932736"/>
        <c:crosses val="autoZero"/>
        <c:auto val="1"/>
        <c:lblAlgn val="ctr"/>
        <c:lblOffset val="100"/>
        <c:noMultiLvlLbl val="0"/>
      </c:catAx>
      <c:valAx>
        <c:axId val="1554932736"/>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59236208"/>
        <c:crosses val="autoZero"/>
        <c:crossBetween val="between"/>
      </c:valAx>
      <c:spPr>
        <a:noFill/>
        <a:ln>
          <a:noFill/>
        </a:ln>
        <a:effectLst/>
      </c:spPr>
    </c:plotArea>
    <c:legend>
      <c:legendPos val="b"/>
      <c:legendEntry>
        <c:idx val="2"/>
        <c:delete val="1"/>
      </c:legendEntry>
      <c:layout>
        <c:manualLayout>
          <c:xMode val="edge"/>
          <c:yMode val="edge"/>
          <c:x val="0.28903454502506981"/>
          <c:y val="0.94374491201591348"/>
          <c:w val="0.42193090994986038"/>
          <c:h val="3.405586481388168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Sheet1!$C$7</c:f>
              <c:strCache>
                <c:ptCount val="1"/>
                <c:pt idx="0">
                  <c:v>Enrollment</c:v>
                </c:pt>
              </c:strCache>
            </c:strRef>
          </c:tx>
          <c:spPr>
            <a:ln w="28575" cap="rnd">
              <a:solidFill>
                <a:srgbClr val="7030A0"/>
              </a:solidFill>
              <a:round/>
            </a:ln>
            <a:effectLst/>
          </c:spPr>
          <c:marker>
            <c:symbol val="circle"/>
            <c:size val="5"/>
            <c:spPr>
              <a:solidFill>
                <a:srgbClr val="7030A0"/>
              </a:solidFill>
              <a:ln w="9525">
                <a:solidFill>
                  <a:srgbClr val="7030A0"/>
                </a:solidFill>
              </a:ln>
              <a:effectLst/>
            </c:spPr>
          </c:marker>
          <c:dLbls>
            <c:dLbl>
              <c:idx val="0"/>
              <c:layout>
                <c:manualLayout>
                  <c:x val="-6.1590165619157936E-2"/>
                  <c:y val="-3.7987682771976659E-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18B-43A4-8670-5B7C1D1C1691}"/>
                </c:ext>
              </c:extLst>
            </c:dLbl>
            <c:dLbl>
              <c:idx val="1"/>
              <c:layout>
                <c:manualLayout>
                  <c:x val="-6.4496208530258434E-2"/>
                  <c:y val="1.60916777887926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18B-43A4-8670-5B7C1D1C1691}"/>
                </c:ext>
              </c:extLst>
            </c:dLbl>
            <c:dLbl>
              <c:idx val="2"/>
              <c:layout>
                <c:manualLayout>
                  <c:x val="-7.0390740199740648E-2"/>
                  <c:y val="1.0092961740681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18B-43A4-8670-5B7C1D1C1691}"/>
                </c:ext>
              </c:extLst>
            </c:dLbl>
            <c:spPr>
              <a:solidFill>
                <a:srgbClr val="7030A0">
                  <a:alpha val="25000"/>
                </a:srgbClr>
              </a:solidFill>
              <a:ln>
                <a:solidFill>
                  <a:srgbClr val="7030A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Sheet1!$J$6:$M$6</c:f>
              <c:strCache>
                <c:ptCount val="4"/>
                <c:pt idx="0">
                  <c:v>2023-2024</c:v>
                </c:pt>
                <c:pt idx="1">
                  <c:v>2024-2025</c:v>
                </c:pt>
                <c:pt idx="2">
                  <c:v>2025-2026</c:v>
                </c:pt>
                <c:pt idx="3">
                  <c:v>2026-2027</c:v>
                </c:pt>
              </c:strCache>
            </c:strRef>
          </c:cat>
          <c:val>
            <c:numRef>
              <c:f>Sheet1!$J$7:$M$7</c:f>
              <c:numCache>
                <c:formatCode>General</c:formatCode>
                <c:ptCount val="4"/>
                <c:pt idx="0">
                  <c:v>37663</c:v>
                </c:pt>
                <c:pt idx="1">
                  <c:v>35978</c:v>
                </c:pt>
                <c:pt idx="2">
                  <c:v>34394</c:v>
                </c:pt>
                <c:pt idx="3">
                  <c:v>32760</c:v>
                </c:pt>
              </c:numCache>
            </c:numRef>
          </c:val>
          <c:smooth val="0"/>
          <c:extLst>
            <c:ext xmlns:c16="http://schemas.microsoft.com/office/drawing/2014/chart" uri="{C3380CC4-5D6E-409C-BE32-E72D297353CC}">
              <c16:uniqueId val="{00000003-018B-43A4-8670-5B7C1D1C1691}"/>
            </c:ext>
          </c:extLst>
        </c:ser>
        <c:ser>
          <c:idx val="1"/>
          <c:order val="1"/>
          <c:tx>
            <c:strRef>
              <c:f>Sheet1!$C$8</c:f>
              <c:strCache>
                <c:ptCount val="1"/>
                <c:pt idx="0">
                  <c:v>CY ADA</c:v>
                </c:pt>
              </c:strCache>
            </c:strRef>
          </c:tx>
          <c:spPr>
            <a:ln w="28575" cap="rnd">
              <a:solidFill>
                <a:srgbClr val="FF0000"/>
              </a:solidFill>
              <a:round/>
            </a:ln>
            <a:effectLst/>
          </c:spPr>
          <c:marker>
            <c:symbol val="circle"/>
            <c:size val="5"/>
            <c:spPr>
              <a:solidFill>
                <a:srgbClr val="FF0000"/>
              </a:solidFill>
              <a:ln w="9525">
                <a:solidFill>
                  <a:srgbClr val="FF0000"/>
                </a:solidFill>
              </a:ln>
              <a:effectLst/>
            </c:spPr>
          </c:marker>
          <c:dLbls>
            <c:spPr>
              <a:solidFill>
                <a:srgbClr val="FF0000">
                  <a:alpha val="25000"/>
                </a:srgbClr>
              </a:solidFill>
              <a:ln>
                <a:solidFill>
                  <a:srgbClr val="FF000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Sheet1!$J$6:$M$6</c:f>
              <c:strCache>
                <c:ptCount val="4"/>
                <c:pt idx="0">
                  <c:v>2023-2024</c:v>
                </c:pt>
                <c:pt idx="1">
                  <c:v>2024-2025</c:v>
                </c:pt>
                <c:pt idx="2">
                  <c:v>2025-2026</c:v>
                </c:pt>
                <c:pt idx="3">
                  <c:v>2026-2027</c:v>
                </c:pt>
              </c:strCache>
            </c:strRef>
          </c:cat>
          <c:val>
            <c:numRef>
              <c:f>Sheet1!$J$8:$M$8</c:f>
              <c:numCache>
                <c:formatCode>0</c:formatCode>
                <c:ptCount val="4"/>
                <c:pt idx="0">
                  <c:v>35195</c:v>
                </c:pt>
                <c:pt idx="1">
                  <c:v>34233</c:v>
                </c:pt>
                <c:pt idx="2">
                  <c:v>33070</c:v>
                </c:pt>
                <c:pt idx="3">
                  <c:v>31646</c:v>
                </c:pt>
              </c:numCache>
            </c:numRef>
          </c:val>
          <c:smooth val="0"/>
          <c:extLst>
            <c:ext xmlns:c16="http://schemas.microsoft.com/office/drawing/2014/chart" uri="{C3380CC4-5D6E-409C-BE32-E72D297353CC}">
              <c16:uniqueId val="{00000004-018B-43A4-8670-5B7C1D1C1691}"/>
            </c:ext>
          </c:extLst>
        </c:ser>
        <c:ser>
          <c:idx val="2"/>
          <c:order val="2"/>
          <c:tx>
            <c:strRef>
              <c:f>Sheet1!$C$9</c:f>
              <c:strCache>
                <c:ptCount val="1"/>
                <c:pt idx="0">
                  <c:v>Funded ADA</c:v>
                </c:pt>
              </c:strCache>
            </c:strRef>
          </c:tx>
          <c:spPr>
            <a:ln w="28575" cap="rnd">
              <a:solidFill>
                <a:srgbClr val="00B050"/>
              </a:solidFill>
              <a:round/>
            </a:ln>
            <a:effectLst/>
          </c:spPr>
          <c:marker>
            <c:symbol val="circle"/>
            <c:size val="5"/>
            <c:spPr>
              <a:solidFill>
                <a:srgbClr val="00B050"/>
              </a:solidFill>
              <a:ln w="9525">
                <a:solidFill>
                  <a:srgbClr val="00B050"/>
                </a:solidFill>
              </a:ln>
              <a:effectLst/>
            </c:spPr>
          </c:marker>
          <c:dLbls>
            <c:spPr>
              <a:solidFill>
                <a:srgbClr val="00B050">
                  <a:alpha val="25000"/>
                </a:srgbClr>
              </a:solidFill>
              <a:ln>
                <a:solidFill>
                  <a:srgbClr val="00B05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Sheet1!$J$6:$M$6</c:f>
              <c:strCache>
                <c:ptCount val="4"/>
                <c:pt idx="0">
                  <c:v>2023-2024</c:v>
                </c:pt>
                <c:pt idx="1">
                  <c:v>2024-2025</c:v>
                </c:pt>
                <c:pt idx="2">
                  <c:v>2025-2026</c:v>
                </c:pt>
                <c:pt idx="3">
                  <c:v>2026-2027</c:v>
                </c:pt>
              </c:strCache>
            </c:strRef>
          </c:cat>
          <c:val>
            <c:numRef>
              <c:f>Sheet1!$J$9:$M$9</c:f>
              <c:numCache>
                <c:formatCode>0</c:formatCode>
                <c:ptCount val="4"/>
                <c:pt idx="0">
                  <c:v>40128</c:v>
                </c:pt>
                <c:pt idx="1">
                  <c:v>37332</c:v>
                </c:pt>
                <c:pt idx="2">
                  <c:v>35442</c:v>
                </c:pt>
                <c:pt idx="3">
                  <c:v>34293</c:v>
                </c:pt>
              </c:numCache>
            </c:numRef>
          </c:val>
          <c:smooth val="0"/>
          <c:extLst>
            <c:ext xmlns:c16="http://schemas.microsoft.com/office/drawing/2014/chart" uri="{C3380CC4-5D6E-409C-BE32-E72D297353CC}">
              <c16:uniqueId val="{00000005-018B-43A4-8670-5B7C1D1C1691}"/>
            </c:ext>
          </c:extLst>
        </c:ser>
        <c:dLbls>
          <c:showLegendKey val="0"/>
          <c:showVal val="0"/>
          <c:showCatName val="0"/>
          <c:showSerName val="0"/>
          <c:showPercent val="0"/>
          <c:showBubbleSize val="0"/>
        </c:dLbls>
        <c:marker val="1"/>
        <c:smooth val="0"/>
        <c:axId val="1417381664"/>
        <c:axId val="1595262832"/>
      </c:lineChart>
      <c:catAx>
        <c:axId val="1417381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5262832"/>
        <c:crosses val="autoZero"/>
        <c:auto val="1"/>
        <c:lblAlgn val="ctr"/>
        <c:lblOffset val="100"/>
        <c:noMultiLvlLbl val="0"/>
      </c:catAx>
      <c:valAx>
        <c:axId val="1595262832"/>
        <c:scaling>
          <c:orientation val="minMax"/>
          <c:min val="3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7381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'Tables &amp; Chart Sources'!$C$40</c:f>
              <c:strCache>
                <c:ptCount val="1"/>
                <c:pt idx="0">
                  <c:v>LCFF</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Sources'!$F$39:$M$39</c:f>
              <c:strCache>
                <c:ptCount val="8"/>
                <c:pt idx="0">
                  <c:v>2019-2020</c:v>
                </c:pt>
                <c:pt idx="1">
                  <c:v>2020-2021</c:v>
                </c:pt>
                <c:pt idx="2">
                  <c:v>2021-2022</c:v>
                </c:pt>
                <c:pt idx="3">
                  <c:v>2022-2023</c:v>
                </c:pt>
                <c:pt idx="4">
                  <c:v>2023-2024</c:v>
                </c:pt>
                <c:pt idx="5">
                  <c:v>2024-2025</c:v>
                </c:pt>
                <c:pt idx="6">
                  <c:v>2025-2026</c:v>
                </c:pt>
                <c:pt idx="7">
                  <c:v>2026-2027</c:v>
                </c:pt>
              </c:strCache>
            </c:strRef>
          </c:cat>
          <c:val>
            <c:numRef>
              <c:f>'Tables &amp; Chart Sources'!$F$40:$M$40</c:f>
              <c:numCache>
                <c:formatCode>"$"#,##0_);\("$"#,##0\)</c:formatCode>
                <c:ptCount val="8"/>
                <c:pt idx="0">
                  <c:v>519180967.17000002</c:v>
                </c:pt>
                <c:pt idx="1">
                  <c:v>505591658.18000001</c:v>
                </c:pt>
                <c:pt idx="2">
                  <c:v>542446546.92999995</c:v>
                </c:pt>
                <c:pt idx="3">
                  <c:v>597188247.22000003</c:v>
                </c:pt>
                <c:pt idx="4">
                  <c:v>610693525</c:v>
                </c:pt>
                <c:pt idx="5">
                  <c:v>585498126.01999998</c:v>
                </c:pt>
                <c:pt idx="6">
                  <c:v>582492096.01999998</c:v>
                </c:pt>
                <c:pt idx="7">
                  <c:v>587684405</c:v>
                </c:pt>
              </c:numCache>
            </c:numRef>
          </c:val>
          <c:extLst>
            <c:ext xmlns:c16="http://schemas.microsoft.com/office/drawing/2014/chart" uri="{C3380CC4-5D6E-409C-BE32-E72D297353CC}">
              <c16:uniqueId val="{00000000-6DC6-4962-9A5F-10AA9F5A2458}"/>
            </c:ext>
          </c:extLst>
        </c:ser>
        <c:ser>
          <c:idx val="1"/>
          <c:order val="1"/>
          <c:tx>
            <c:strRef>
              <c:f>'Tables &amp; Chart Sources'!$C$41</c:f>
              <c:strCache>
                <c:ptCount val="1"/>
                <c:pt idx="0">
                  <c:v>Federal</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Sources'!$F$39:$M$39</c:f>
              <c:strCache>
                <c:ptCount val="8"/>
                <c:pt idx="0">
                  <c:v>2019-2020</c:v>
                </c:pt>
                <c:pt idx="1">
                  <c:v>2020-2021</c:v>
                </c:pt>
                <c:pt idx="2">
                  <c:v>2021-2022</c:v>
                </c:pt>
                <c:pt idx="3">
                  <c:v>2022-2023</c:v>
                </c:pt>
                <c:pt idx="4">
                  <c:v>2023-2024</c:v>
                </c:pt>
                <c:pt idx="5">
                  <c:v>2024-2025</c:v>
                </c:pt>
                <c:pt idx="6">
                  <c:v>2025-2026</c:v>
                </c:pt>
                <c:pt idx="7">
                  <c:v>2026-2027</c:v>
                </c:pt>
              </c:strCache>
            </c:strRef>
          </c:cat>
          <c:val>
            <c:numRef>
              <c:f>'Tables &amp; Chart Sources'!$F$41:$M$41</c:f>
              <c:numCache>
                <c:formatCode>"$"#,##0_);\("$"#,##0\)</c:formatCode>
                <c:ptCount val="8"/>
                <c:pt idx="0">
                  <c:v>44980675.020000003</c:v>
                </c:pt>
                <c:pt idx="1">
                  <c:v>114129573.31999999</c:v>
                </c:pt>
                <c:pt idx="2">
                  <c:v>160405073.42000002</c:v>
                </c:pt>
                <c:pt idx="3">
                  <c:v>128270477.75999999</c:v>
                </c:pt>
                <c:pt idx="4">
                  <c:v>56846203.270000003</c:v>
                </c:pt>
                <c:pt idx="5">
                  <c:v>40174611</c:v>
                </c:pt>
                <c:pt idx="6">
                  <c:v>35120296.32</c:v>
                </c:pt>
                <c:pt idx="7">
                  <c:v>35120296.32</c:v>
                </c:pt>
              </c:numCache>
            </c:numRef>
          </c:val>
          <c:extLst>
            <c:ext xmlns:c16="http://schemas.microsoft.com/office/drawing/2014/chart" uri="{C3380CC4-5D6E-409C-BE32-E72D297353CC}">
              <c16:uniqueId val="{00000001-6DC6-4962-9A5F-10AA9F5A2458}"/>
            </c:ext>
          </c:extLst>
        </c:ser>
        <c:ser>
          <c:idx val="2"/>
          <c:order val="2"/>
          <c:tx>
            <c:strRef>
              <c:f>'Tables &amp; Chart Sources'!$C$42</c:f>
              <c:strCache>
                <c:ptCount val="1"/>
                <c:pt idx="0">
                  <c:v>Other State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Sources'!$F$39:$M$39</c:f>
              <c:strCache>
                <c:ptCount val="8"/>
                <c:pt idx="0">
                  <c:v>2019-2020</c:v>
                </c:pt>
                <c:pt idx="1">
                  <c:v>2020-2021</c:v>
                </c:pt>
                <c:pt idx="2">
                  <c:v>2021-2022</c:v>
                </c:pt>
                <c:pt idx="3">
                  <c:v>2022-2023</c:v>
                </c:pt>
                <c:pt idx="4">
                  <c:v>2023-2024</c:v>
                </c:pt>
                <c:pt idx="5">
                  <c:v>2024-2025</c:v>
                </c:pt>
                <c:pt idx="6">
                  <c:v>2025-2026</c:v>
                </c:pt>
                <c:pt idx="7">
                  <c:v>2026-2027</c:v>
                </c:pt>
              </c:strCache>
            </c:strRef>
          </c:cat>
          <c:val>
            <c:numRef>
              <c:f>'Tables &amp; Chart Sources'!$F$42:$M$42</c:f>
              <c:numCache>
                <c:formatCode>"$"#,##0_);\("$"#,##0\)</c:formatCode>
                <c:ptCount val="8"/>
                <c:pt idx="0">
                  <c:v>93459372.38000001</c:v>
                </c:pt>
                <c:pt idx="1">
                  <c:v>120120727.58</c:v>
                </c:pt>
                <c:pt idx="2">
                  <c:v>131078791.59999999</c:v>
                </c:pt>
                <c:pt idx="3">
                  <c:v>256362860.86999997</c:v>
                </c:pt>
                <c:pt idx="4">
                  <c:v>172722402.61000001</c:v>
                </c:pt>
                <c:pt idx="5">
                  <c:v>159776387.75999999</c:v>
                </c:pt>
                <c:pt idx="6">
                  <c:v>156998223.22</c:v>
                </c:pt>
                <c:pt idx="7">
                  <c:v>156413406.57999998</c:v>
                </c:pt>
              </c:numCache>
            </c:numRef>
          </c:val>
          <c:extLst>
            <c:ext xmlns:c16="http://schemas.microsoft.com/office/drawing/2014/chart" uri="{C3380CC4-5D6E-409C-BE32-E72D297353CC}">
              <c16:uniqueId val="{00000002-6DC6-4962-9A5F-10AA9F5A2458}"/>
            </c:ext>
          </c:extLst>
        </c:ser>
        <c:ser>
          <c:idx val="3"/>
          <c:order val="3"/>
          <c:tx>
            <c:strRef>
              <c:f>'Tables &amp; Chart Sources'!$C$43</c:f>
              <c:strCache>
                <c:ptCount val="1"/>
                <c:pt idx="0">
                  <c:v>Other Local</c:v>
                </c:pt>
              </c:strCache>
            </c:strRef>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Sources'!$F$39:$M$39</c:f>
              <c:strCache>
                <c:ptCount val="8"/>
                <c:pt idx="0">
                  <c:v>2019-2020</c:v>
                </c:pt>
                <c:pt idx="1">
                  <c:v>2020-2021</c:v>
                </c:pt>
                <c:pt idx="2">
                  <c:v>2021-2022</c:v>
                </c:pt>
                <c:pt idx="3">
                  <c:v>2022-2023</c:v>
                </c:pt>
                <c:pt idx="4">
                  <c:v>2023-2024</c:v>
                </c:pt>
                <c:pt idx="5">
                  <c:v>2024-2025</c:v>
                </c:pt>
                <c:pt idx="6">
                  <c:v>2025-2026</c:v>
                </c:pt>
                <c:pt idx="7">
                  <c:v>2026-2027</c:v>
                </c:pt>
              </c:strCache>
            </c:strRef>
          </c:cat>
          <c:val>
            <c:numRef>
              <c:f>'Tables &amp; Chart Sources'!$F$43:$M$43</c:f>
              <c:numCache>
                <c:formatCode>"$"#,##0_);\("$"#,##0\)</c:formatCode>
                <c:ptCount val="8"/>
                <c:pt idx="0">
                  <c:v>12781970.59</c:v>
                </c:pt>
                <c:pt idx="1">
                  <c:v>13458599.18</c:v>
                </c:pt>
                <c:pt idx="2">
                  <c:v>12156108.279999999</c:v>
                </c:pt>
                <c:pt idx="3">
                  <c:v>26483053.380000003</c:v>
                </c:pt>
                <c:pt idx="4">
                  <c:v>46146730.129999995</c:v>
                </c:pt>
                <c:pt idx="5">
                  <c:v>33421694.629999999</c:v>
                </c:pt>
                <c:pt idx="6">
                  <c:v>30500165.239999998</c:v>
                </c:pt>
                <c:pt idx="7">
                  <c:v>30500165.239999998</c:v>
                </c:pt>
              </c:numCache>
            </c:numRef>
          </c:val>
          <c:extLst>
            <c:ext xmlns:c16="http://schemas.microsoft.com/office/drawing/2014/chart" uri="{C3380CC4-5D6E-409C-BE32-E72D297353CC}">
              <c16:uniqueId val="{00000003-6DC6-4962-9A5F-10AA9F5A2458}"/>
            </c:ext>
          </c:extLst>
        </c:ser>
        <c:dLbls>
          <c:showLegendKey val="0"/>
          <c:showVal val="0"/>
          <c:showCatName val="0"/>
          <c:showSerName val="0"/>
          <c:showPercent val="0"/>
          <c:showBubbleSize val="0"/>
        </c:dLbls>
        <c:gapWidth val="10"/>
        <c:overlap val="100"/>
        <c:axId val="571541968"/>
        <c:axId val="573115088"/>
      </c:barChart>
      <c:lineChart>
        <c:grouping val="standard"/>
        <c:varyColors val="0"/>
        <c:ser>
          <c:idx val="4"/>
          <c:order val="4"/>
          <c:tx>
            <c:strRef>
              <c:f>'Tables &amp; Chart Sources'!$C$44</c:f>
              <c:strCache>
                <c:ptCount val="1"/>
                <c:pt idx="0">
                  <c:v>Total</c:v>
                </c:pt>
              </c:strCache>
            </c:strRef>
          </c:tx>
          <c:spPr>
            <a:ln w="28575" cap="rnd">
              <a:no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Sources'!$F$39:$M$39</c:f>
              <c:strCache>
                <c:ptCount val="8"/>
                <c:pt idx="0">
                  <c:v>2019-2020</c:v>
                </c:pt>
                <c:pt idx="1">
                  <c:v>2020-2021</c:v>
                </c:pt>
                <c:pt idx="2">
                  <c:v>2021-2022</c:v>
                </c:pt>
                <c:pt idx="3">
                  <c:v>2022-2023</c:v>
                </c:pt>
                <c:pt idx="4">
                  <c:v>2023-2024</c:v>
                </c:pt>
                <c:pt idx="5">
                  <c:v>2024-2025</c:v>
                </c:pt>
                <c:pt idx="6">
                  <c:v>2025-2026</c:v>
                </c:pt>
                <c:pt idx="7">
                  <c:v>2026-2027</c:v>
                </c:pt>
              </c:strCache>
            </c:strRef>
          </c:cat>
          <c:val>
            <c:numRef>
              <c:f>'Tables &amp; Chart Sources'!$F$44:$M$44</c:f>
              <c:numCache>
                <c:formatCode>"$"#,##0_);\("$"#,##0\)</c:formatCode>
                <c:ptCount val="8"/>
                <c:pt idx="0">
                  <c:v>670402985.16000009</c:v>
                </c:pt>
                <c:pt idx="1">
                  <c:v>753300558.25999999</c:v>
                </c:pt>
                <c:pt idx="2">
                  <c:v>846086520.2299999</c:v>
                </c:pt>
                <c:pt idx="3">
                  <c:v>1008304639.23</c:v>
                </c:pt>
                <c:pt idx="4">
                  <c:v>886408861.00999999</c:v>
                </c:pt>
                <c:pt idx="5">
                  <c:v>818870819.40999997</c:v>
                </c:pt>
                <c:pt idx="6">
                  <c:v>805110780.80000007</c:v>
                </c:pt>
                <c:pt idx="7">
                  <c:v>809718273.1400001</c:v>
                </c:pt>
              </c:numCache>
            </c:numRef>
          </c:val>
          <c:smooth val="0"/>
          <c:extLst>
            <c:ext xmlns:c16="http://schemas.microsoft.com/office/drawing/2014/chart" uri="{C3380CC4-5D6E-409C-BE32-E72D297353CC}">
              <c16:uniqueId val="{00000004-6DC6-4962-9A5F-10AA9F5A2458}"/>
            </c:ext>
          </c:extLst>
        </c:ser>
        <c:dLbls>
          <c:showLegendKey val="0"/>
          <c:showVal val="0"/>
          <c:showCatName val="0"/>
          <c:showSerName val="0"/>
          <c:showPercent val="0"/>
          <c:showBubbleSize val="0"/>
        </c:dLbls>
        <c:marker val="1"/>
        <c:smooth val="0"/>
        <c:axId val="571541968"/>
        <c:axId val="573115088"/>
      </c:lineChart>
      <c:catAx>
        <c:axId val="571541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73115088"/>
        <c:crosses val="autoZero"/>
        <c:auto val="1"/>
        <c:lblAlgn val="ctr"/>
        <c:lblOffset val="100"/>
        <c:noMultiLvlLbl val="0"/>
      </c:catAx>
      <c:valAx>
        <c:axId val="573115088"/>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71541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'Tables &amp; Chart Sources'!$K$4</c:f>
              <c:strCache>
                <c:ptCount val="1"/>
                <c:pt idx="0">
                  <c:v>2024-2025</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469D-4E57-A866-CA56293A1517}"/>
              </c:ext>
            </c:extLst>
          </c:dPt>
          <c:dPt>
            <c:idx val="1"/>
            <c:bubble3D val="0"/>
            <c:spPr>
              <a:solidFill>
                <a:srgbClr val="7030A0"/>
              </a:solidFill>
              <a:ln w="25400">
                <a:solidFill>
                  <a:schemeClr val="lt1"/>
                </a:solidFill>
              </a:ln>
              <a:effectLst/>
              <a:sp3d contourW="25400">
                <a:contourClr>
                  <a:schemeClr val="lt1"/>
                </a:contourClr>
              </a:sp3d>
            </c:spPr>
            <c:extLst>
              <c:ext xmlns:c16="http://schemas.microsoft.com/office/drawing/2014/chart" uri="{C3380CC4-5D6E-409C-BE32-E72D297353CC}">
                <c16:uniqueId val="{00000003-469D-4E57-A866-CA56293A1517}"/>
              </c:ext>
            </c:extLst>
          </c:dPt>
          <c:dPt>
            <c:idx val="2"/>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5-469D-4E57-A866-CA56293A1517}"/>
              </c:ext>
            </c:extLst>
          </c:dPt>
          <c:dPt>
            <c:idx val="3"/>
            <c:bubble3D val="0"/>
            <c:spPr>
              <a:solidFill>
                <a:srgbClr val="FFFF00"/>
              </a:solidFill>
              <a:ln w="25400">
                <a:solidFill>
                  <a:schemeClr val="lt1"/>
                </a:solidFill>
              </a:ln>
              <a:effectLst/>
              <a:sp3d contourW="25400">
                <a:contourClr>
                  <a:schemeClr val="lt1"/>
                </a:contourClr>
              </a:sp3d>
            </c:spPr>
            <c:extLst>
              <c:ext xmlns:c16="http://schemas.microsoft.com/office/drawing/2014/chart" uri="{C3380CC4-5D6E-409C-BE32-E72D297353CC}">
                <c16:uniqueId val="{00000007-469D-4E57-A866-CA56293A1517}"/>
              </c:ext>
            </c:extLst>
          </c:dPt>
          <c:dLbls>
            <c:dLbl>
              <c:idx val="0"/>
              <c:tx>
                <c:rich>
                  <a:bodyPr/>
                  <a:lstStyle/>
                  <a:p>
                    <a:fld id="{BBC2C6CE-7B54-4A80-A63A-F3F1E53E2968}" type="CATEGORYNAME">
                      <a:rPr lang="en-US" sz="1400"/>
                      <a:pPr/>
                      <a:t>[CATEGORY NAME]</a:t>
                    </a:fld>
                    <a:r>
                      <a:rPr lang="en-US" sz="1400" baseline="0" dirty="0"/>
                      <a:t>, </a:t>
                    </a:r>
                    <a:fld id="{80842743-0BFF-4A8D-8B37-24ED264FBBCE}" type="VALUE">
                      <a:rPr lang="en-US" sz="1400" baseline="0"/>
                      <a:pPr/>
                      <a:t>[VALUE]</a:t>
                    </a:fld>
                    <a:r>
                      <a:rPr lang="en-US" sz="1400" baseline="0" dirty="0"/>
                      <a:t>, </a:t>
                    </a:r>
                    <a:fld id="{8F9E0F8D-373C-4921-A968-AC9BEFE8E92C}" type="PERCENTAGE">
                      <a:rPr lang="en-US" sz="1400" baseline="0"/>
                      <a:pPr/>
                      <a:t>[PERCENTAGE]</a:t>
                    </a:fld>
                    <a:endParaRPr lang="en-US" sz="1400" baseline="0" dirty="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69D-4E57-A866-CA56293A1517}"/>
                </c:ext>
              </c:extLst>
            </c:dLbl>
            <c:dLbl>
              <c:idx val="1"/>
              <c:layout>
                <c:manualLayout>
                  <c:x val="1.3325665304825642E-3"/>
                  <c:y val="4.5394312708395806E-2"/>
                </c:manualLayout>
              </c:layout>
              <c:tx>
                <c:rich>
                  <a:bodyPr/>
                  <a:lstStyle/>
                  <a:p>
                    <a:fld id="{4B4979E9-EE37-4FF4-BC1C-02B0C1A1F9F4}" type="CATEGORYNAME">
                      <a:rPr lang="en-US" sz="1400">
                        <a:solidFill>
                          <a:schemeClr val="tx1"/>
                        </a:solidFill>
                      </a:rPr>
                      <a:pPr/>
                      <a:t>[CATEGORY NAME]</a:t>
                    </a:fld>
                    <a:r>
                      <a:rPr lang="en-US" sz="1400" baseline="0" dirty="0">
                        <a:solidFill>
                          <a:schemeClr val="tx1"/>
                        </a:solidFill>
                      </a:rPr>
                      <a:t>, </a:t>
                    </a:r>
                    <a:fld id="{C937D8C2-F238-412A-8974-F15A54839100}" type="VALUE">
                      <a:rPr lang="en-US" sz="1400" baseline="0">
                        <a:solidFill>
                          <a:schemeClr val="tx1"/>
                        </a:solidFill>
                      </a:rPr>
                      <a:pPr/>
                      <a:t>[VALUE]</a:t>
                    </a:fld>
                    <a:r>
                      <a:rPr lang="en-US" sz="1400" baseline="0" dirty="0">
                        <a:solidFill>
                          <a:schemeClr val="tx1"/>
                        </a:solidFill>
                      </a:rPr>
                      <a:t>, </a:t>
                    </a:r>
                    <a:fld id="{8631A981-538F-4200-B678-A021933DB46B}" type="PERCENTAGE">
                      <a:rPr lang="en-US" sz="1400" baseline="0">
                        <a:solidFill>
                          <a:schemeClr val="tx1"/>
                        </a:solidFill>
                      </a:rPr>
                      <a:pPr/>
                      <a:t>[PERCENTAGE]</a:t>
                    </a:fld>
                    <a:endParaRPr lang="en-US" sz="1400" baseline="0" dirty="0">
                      <a:solidFill>
                        <a:schemeClr val="tx1"/>
                      </a:solidFill>
                    </a:endParaRP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469D-4E57-A866-CA56293A1517}"/>
                </c:ext>
              </c:extLst>
            </c:dLbl>
            <c:dLbl>
              <c:idx val="3"/>
              <c:layout>
                <c:manualLayout>
                  <c:x val="-1.4313882864959038E-2"/>
                  <c:y val="-3.2644381287010244E-4"/>
                </c:manualLayout>
              </c:layout>
              <c:tx>
                <c:rich>
                  <a:bodyPr/>
                  <a:lstStyle/>
                  <a:p>
                    <a:fld id="{7E9B638E-43A7-4841-897C-85997232E95E}" type="CATEGORYNAME">
                      <a:rPr lang="en-US">
                        <a:solidFill>
                          <a:schemeClr val="tx1"/>
                        </a:solidFill>
                      </a:rPr>
                      <a:pPr/>
                      <a:t>[CATEGORY NAME]</a:t>
                    </a:fld>
                    <a:r>
                      <a:rPr lang="en-US" baseline="0">
                        <a:solidFill>
                          <a:schemeClr val="tx1"/>
                        </a:solidFill>
                      </a:rPr>
                      <a:t>, </a:t>
                    </a:r>
                    <a:fld id="{22EF4DEC-BC07-4656-8A29-1FFF12353572}" type="VALUE">
                      <a:rPr lang="en-US" baseline="0">
                        <a:solidFill>
                          <a:schemeClr val="tx1"/>
                        </a:solidFill>
                      </a:rPr>
                      <a:pPr/>
                      <a:t>[VALUE]</a:t>
                    </a:fld>
                    <a:r>
                      <a:rPr lang="en-US" baseline="0">
                        <a:solidFill>
                          <a:schemeClr val="tx1"/>
                        </a:solidFill>
                      </a:rPr>
                      <a:t>,</a:t>
                    </a:r>
                    <a:r>
                      <a:rPr lang="en-US" baseline="0"/>
                      <a:t> </a:t>
                    </a:r>
                    <a:fld id="{CCCB8E75-51D1-4A96-94BC-BF0B50E3A1F7}" type="PERCENTAGE">
                      <a:rPr lang="en-US" baseline="0">
                        <a:solidFill>
                          <a:schemeClr val="tx1"/>
                        </a:solidFill>
                      </a:rPr>
                      <a:pPr/>
                      <a:t>[PERCENTAGE]</a:t>
                    </a:fld>
                    <a:endParaRPr lang="en-US" baseline="0"/>
                  </a:p>
                </c:rich>
              </c:tx>
              <c:showLegendKey val="0"/>
              <c:showVal val="1"/>
              <c:showCatName val="1"/>
              <c:showSerName val="0"/>
              <c:showPercent val="1"/>
              <c:showBubbleSize val="0"/>
              <c:extLst>
                <c:ext xmlns:c15="http://schemas.microsoft.com/office/drawing/2012/chart" uri="{CE6537A1-D6FC-4f65-9D91-7224C49458BB}">
                  <c15:layout>
                    <c:manualLayout>
                      <c:w val="0.21031236513665996"/>
                      <c:h val="7.5033374315292209E-2"/>
                    </c:manualLayout>
                  </c15:layout>
                  <c15:dlblFieldTable/>
                  <c15:showDataLabelsRange val="0"/>
                </c:ext>
                <c:ext xmlns:c16="http://schemas.microsoft.com/office/drawing/2014/chart" uri="{C3380CC4-5D6E-409C-BE32-E72D297353CC}">
                  <c16:uniqueId val="{00000007-469D-4E57-A866-CA56293A1517}"/>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'Tables &amp; Chart Sources'!$B$5:$B$8</c:f>
              <c:strCache>
                <c:ptCount val="4"/>
                <c:pt idx="0">
                  <c:v>LCFF</c:v>
                </c:pt>
                <c:pt idx="1">
                  <c:v>Federal</c:v>
                </c:pt>
                <c:pt idx="2">
                  <c:v>Other State</c:v>
                </c:pt>
                <c:pt idx="3">
                  <c:v>Other Local</c:v>
                </c:pt>
              </c:strCache>
            </c:strRef>
          </c:cat>
          <c:val>
            <c:numRef>
              <c:f>'Tables &amp; Chart Sources'!$K$5:$K$8</c:f>
              <c:numCache>
                <c:formatCode>"$"#,##0_);\("$"#,##0\)</c:formatCode>
                <c:ptCount val="4"/>
                <c:pt idx="0">
                  <c:v>585498126.01999998</c:v>
                </c:pt>
                <c:pt idx="1">
                  <c:v>40174611</c:v>
                </c:pt>
                <c:pt idx="2">
                  <c:v>159776387.75999999</c:v>
                </c:pt>
                <c:pt idx="3">
                  <c:v>33421694.629999999</c:v>
                </c:pt>
              </c:numCache>
            </c:numRef>
          </c:val>
          <c:extLst>
            <c:ext xmlns:c16="http://schemas.microsoft.com/office/drawing/2014/chart" uri="{C3380CC4-5D6E-409C-BE32-E72D297353CC}">
              <c16:uniqueId val="{00000008-469D-4E57-A866-CA56293A1517}"/>
            </c:ext>
          </c:extLst>
        </c:ser>
        <c:dLbls>
          <c:showLegendKey val="0"/>
          <c:showVal val="0"/>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'Tables &amp; Chart Sources'!$C$51</c:f>
              <c:strCache>
                <c:ptCount val="1"/>
                <c:pt idx="0">
                  <c:v>Certificated Salaries</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Sources'!$F$50:$M$50</c:f>
              <c:strCache>
                <c:ptCount val="8"/>
                <c:pt idx="0">
                  <c:v>2019-2020</c:v>
                </c:pt>
                <c:pt idx="1">
                  <c:v>2020-2021</c:v>
                </c:pt>
                <c:pt idx="2">
                  <c:v>2021-2022</c:v>
                </c:pt>
                <c:pt idx="3">
                  <c:v>2022-2023</c:v>
                </c:pt>
                <c:pt idx="4">
                  <c:v>2023-2024</c:v>
                </c:pt>
                <c:pt idx="5">
                  <c:v>2024-2025</c:v>
                </c:pt>
                <c:pt idx="6">
                  <c:v>2025-2026</c:v>
                </c:pt>
                <c:pt idx="7">
                  <c:v>2026-2027</c:v>
                </c:pt>
              </c:strCache>
            </c:strRef>
          </c:cat>
          <c:val>
            <c:numRef>
              <c:f>'Tables &amp; Chart Sources'!$F$51:$M$51</c:f>
              <c:numCache>
                <c:formatCode>"$"#,##0_);\("$"#,##0\)</c:formatCode>
                <c:ptCount val="8"/>
                <c:pt idx="0">
                  <c:v>275825163.06999999</c:v>
                </c:pt>
                <c:pt idx="1">
                  <c:v>277881270.63999999</c:v>
                </c:pt>
                <c:pt idx="2">
                  <c:v>327590159.88</c:v>
                </c:pt>
                <c:pt idx="3">
                  <c:v>371629813.00999999</c:v>
                </c:pt>
                <c:pt idx="4">
                  <c:v>367022507.86000001</c:v>
                </c:pt>
                <c:pt idx="5">
                  <c:v>362689191.05000001</c:v>
                </c:pt>
                <c:pt idx="6">
                  <c:v>336390932.48000002</c:v>
                </c:pt>
                <c:pt idx="7">
                  <c:v>302620443.31999999</c:v>
                </c:pt>
              </c:numCache>
            </c:numRef>
          </c:val>
          <c:extLst>
            <c:ext xmlns:c16="http://schemas.microsoft.com/office/drawing/2014/chart" uri="{C3380CC4-5D6E-409C-BE32-E72D297353CC}">
              <c16:uniqueId val="{00000000-1FD8-42F6-B5FD-C519F53D5CBA}"/>
            </c:ext>
          </c:extLst>
        </c:ser>
        <c:ser>
          <c:idx val="1"/>
          <c:order val="1"/>
          <c:tx>
            <c:strRef>
              <c:f>'Tables &amp; Chart Sources'!$C$52</c:f>
              <c:strCache>
                <c:ptCount val="1"/>
                <c:pt idx="0">
                  <c:v>Classified Salaries</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Sources'!$F$50:$M$50</c:f>
              <c:strCache>
                <c:ptCount val="8"/>
                <c:pt idx="0">
                  <c:v>2019-2020</c:v>
                </c:pt>
                <c:pt idx="1">
                  <c:v>2020-2021</c:v>
                </c:pt>
                <c:pt idx="2">
                  <c:v>2021-2022</c:v>
                </c:pt>
                <c:pt idx="3">
                  <c:v>2022-2023</c:v>
                </c:pt>
                <c:pt idx="4">
                  <c:v>2023-2024</c:v>
                </c:pt>
                <c:pt idx="5">
                  <c:v>2024-2025</c:v>
                </c:pt>
                <c:pt idx="6">
                  <c:v>2025-2026</c:v>
                </c:pt>
                <c:pt idx="7">
                  <c:v>2026-2027</c:v>
                </c:pt>
              </c:strCache>
            </c:strRef>
          </c:cat>
          <c:val>
            <c:numRef>
              <c:f>'Tables &amp; Chart Sources'!$F$52:$M$52</c:f>
              <c:numCache>
                <c:formatCode>"$"#,##0_);\("$"#,##0\)</c:formatCode>
                <c:ptCount val="8"/>
                <c:pt idx="0">
                  <c:v>108036524.08000001</c:v>
                </c:pt>
                <c:pt idx="1">
                  <c:v>112170750.92</c:v>
                </c:pt>
                <c:pt idx="2">
                  <c:v>116437854.34999999</c:v>
                </c:pt>
                <c:pt idx="3">
                  <c:v>137103766.66</c:v>
                </c:pt>
                <c:pt idx="4">
                  <c:v>145150218.84</c:v>
                </c:pt>
                <c:pt idx="5">
                  <c:v>150594412.78999999</c:v>
                </c:pt>
                <c:pt idx="6">
                  <c:v>150613984.94999999</c:v>
                </c:pt>
                <c:pt idx="7">
                  <c:v>150390546.52000001</c:v>
                </c:pt>
              </c:numCache>
            </c:numRef>
          </c:val>
          <c:extLst>
            <c:ext xmlns:c16="http://schemas.microsoft.com/office/drawing/2014/chart" uri="{C3380CC4-5D6E-409C-BE32-E72D297353CC}">
              <c16:uniqueId val="{00000001-1FD8-42F6-B5FD-C519F53D5CBA}"/>
            </c:ext>
          </c:extLst>
        </c:ser>
        <c:ser>
          <c:idx val="2"/>
          <c:order val="2"/>
          <c:tx>
            <c:strRef>
              <c:f>'Tables &amp; Chart Sources'!$C$53</c:f>
              <c:strCache>
                <c:ptCount val="1"/>
                <c:pt idx="0">
                  <c:v>Benefits</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Sources'!$F$50:$M$50</c:f>
              <c:strCache>
                <c:ptCount val="8"/>
                <c:pt idx="0">
                  <c:v>2019-2020</c:v>
                </c:pt>
                <c:pt idx="1">
                  <c:v>2020-2021</c:v>
                </c:pt>
                <c:pt idx="2">
                  <c:v>2021-2022</c:v>
                </c:pt>
                <c:pt idx="3">
                  <c:v>2022-2023</c:v>
                </c:pt>
                <c:pt idx="4">
                  <c:v>2023-2024</c:v>
                </c:pt>
                <c:pt idx="5">
                  <c:v>2024-2025</c:v>
                </c:pt>
                <c:pt idx="6">
                  <c:v>2025-2026</c:v>
                </c:pt>
                <c:pt idx="7">
                  <c:v>2026-2027</c:v>
                </c:pt>
              </c:strCache>
            </c:strRef>
          </c:cat>
          <c:val>
            <c:numRef>
              <c:f>'Tables &amp; Chart Sources'!$F$53:$M$53</c:f>
              <c:numCache>
                <c:formatCode>"$"#,##0_);\("$"#,##0\)</c:formatCode>
                <c:ptCount val="8"/>
                <c:pt idx="0">
                  <c:v>186893352.64999998</c:v>
                </c:pt>
                <c:pt idx="1">
                  <c:v>160982368.28</c:v>
                </c:pt>
                <c:pt idx="2">
                  <c:v>179378490.90000001</c:v>
                </c:pt>
                <c:pt idx="3">
                  <c:v>205405673.38</c:v>
                </c:pt>
                <c:pt idx="4">
                  <c:v>245622696.56999999</c:v>
                </c:pt>
                <c:pt idx="5">
                  <c:v>264911816.84999999</c:v>
                </c:pt>
                <c:pt idx="6">
                  <c:v>266378121.25999999</c:v>
                </c:pt>
                <c:pt idx="7">
                  <c:v>266050379.88999999</c:v>
                </c:pt>
              </c:numCache>
            </c:numRef>
          </c:val>
          <c:extLst>
            <c:ext xmlns:c16="http://schemas.microsoft.com/office/drawing/2014/chart" uri="{C3380CC4-5D6E-409C-BE32-E72D297353CC}">
              <c16:uniqueId val="{00000002-1FD8-42F6-B5FD-C519F53D5CBA}"/>
            </c:ext>
          </c:extLst>
        </c:ser>
        <c:dLbls>
          <c:showLegendKey val="0"/>
          <c:showVal val="0"/>
          <c:showCatName val="0"/>
          <c:showSerName val="0"/>
          <c:showPercent val="0"/>
          <c:showBubbleSize val="0"/>
        </c:dLbls>
        <c:gapWidth val="10"/>
        <c:overlap val="100"/>
        <c:axId val="881007584"/>
        <c:axId val="754068064"/>
      </c:barChart>
      <c:lineChart>
        <c:grouping val="standard"/>
        <c:varyColors val="0"/>
        <c:ser>
          <c:idx val="3"/>
          <c:order val="3"/>
          <c:tx>
            <c:strRef>
              <c:f>'Tables &amp; Chart Sources'!$C$54</c:f>
              <c:strCache>
                <c:ptCount val="1"/>
                <c:pt idx="0">
                  <c:v>Total</c:v>
                </c:pt>
              </c:strCache>
            </c:strRef>
          </c:tx>
          <c:spPr>
            <a:ln w="28575" cap="rnd">
              <a:no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Sources'!$F$50:$M$50</c:f>
              <c:strCache>
                <c:ptCount val="8"/>
                <c:pt idx="0">
                  <c:v>2019-2020</c:v>
                </c:pt>
                <c:pt idx="1">
                  <c:v>2020-2021</c:v>
                </c:pt>
                <c:pt idx="2">
                  <c:v>2021-2022</c:v>
                </c:pt>
                <c:pt idx="3">
                  <c:v>2022-2023</c:v>
                </c:pt>
                <c:pt idx="4">
                  <c:v>2023-2024</c:v>
                </c:pt>
                <c:pt idx="5">
                  <c:v>2024-2025</c:v>
                </c:pt>
                <c:pt idx="6">
                  <c:v>2025-2026</c:v>
                </c:pt>
                <c:pt idx="7">
                  <c:v>2026-2027</c:v>
                </c:pt>
              </c:strCache>
            </c:strRef>
          </c:cat>
          <c:val>
            <c:numRef>
              <c:f>'Tables &amp; Chart Sources'!$F$54:$M$54</c:f>
              <c:numCache>
                <c:formatCode>"$"#,##0_);\("$"#,##0\)</c:formatCode>
                <c:ptCount val="8"/>
                <c:pt idx="0">
                  <c:v>570755039.79999995</c:v>
                </c:pt>
                <c:pt idx="1">
                  <c:v>551034389.84000003</c:v>
                </c:pt>
                <c:pt idx="2">
                  <c:v>623406505.13</c:v>
                </c:pt>
                <c:pt idx="3">
                  <c:v>714139253.04999995</c:v>
                </c:pt>
                <c:pt idx="4">
                  <c:v>757795423.26999998</c:v>
                </c:pt>
                <c:pt idx="5">
                  <c:v>778195420.69000006</c:v>
                </c:pt>
                <c:pt idx="6">
                  <c:v>753383038.69000006</c:v>
                </c:pt>
                <c:pt idx="7">
                  <c:v>719061369.73000002</c:v>
                </c:pt>
              </c:numCache>
            </c:numRef>
          </c:val>
          <c:smooth val="0"/>
          <c:extLst>
            <c:ext xmlns:c16="http://schemas.microsoft.com/office/drawing/2014/chart" uri="{C3380CC4-5D6E-409C-BE32-E72D297353CC}">
              <c16:uniqueId val="{00000003-1FD8-42F6-B5FD-C519F53D5CBA}"/>
            </c:ext>
          </c:extLst>
        </c:ser>
        <c:dLbls>
          <c:showLegendKey val="0"/>
          <c:showVal val="0"/>
          <c:showCatName val="0"/>
          <c:showSerName val="0"/>
          <c:showPercent val="0"/>
          <c:showBubbleSize val="0"/>
        </c:dLbls>
        <c:marker val="1"/>
        <c:smooth val="0"/>
        <c:axId val="881007584"/>
        <c:axId val="754068064"/>
      </c:lineChart>
      <c:catAx>
        <c:axId val="881007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54068064"/>
        <c:crosses val="autoZero"/>
        <c:auto val="1"/>
        <c:lblAlgn val="ctr"/>
        <c:lblOffset val="100"/>
        <c:noMultiLvlLbl val="0"/>
      </c:catAx>
      <c:valAx>
        <c:axId val="754068064"/>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1007584"/>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'Tables &amp; Chart Sources'!$C$71</c:f>
              <c:strCache>
                <c:ptCount val="1"/>
                <c:pt idx="0">
                  <c:v>Books &amp; Supplies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Sources'!$F$70:$M$70</c:f>
              <c:strCache>
                <c:ptCount val="8"/>
                <c:pt idx="0">
                  <c:v>2019-2020</c:v>
                </c:pt>
                <c:pt idx="1">
                  <c:v>2020-2021</c:v>
                </c:pt>
                <c:pt idx="2">
                  <c:v>2021-2022</c:v>
                </c:pt>
                <c:pt idx="3">
                  <c:v>2022-2023</c:v>
                </c:pt>
                <c:pt idx="4">
                  <c:v>2023-2024</c:v>
                </c:pt>
                <c:pt idx="5">
                  <c:v>2024-2025</c:v>
                </c:pt>
                <c:pt idx="6">
                  <c:v>2025-2026</c:v>
                </c:pt>
                <c:pt idx="7">
                  <c:v>2026-2027</c:v>
                </c:pt>
              </c:strCache>
            </c:strRef>
          </c:cat>
          <c:val>
            <c:numRef>
              <c:f>'Tables &amp; Chart Sources'!$F$71:$M$71</c:f>
              <c:numCache>
                <c:formatCode>"$"#,##0_);\("$"#,##0\)</c:formatCode>
                <c:ptCount val="8"/>
                <c:pt idx="0">
                  <c:v>22179898.350000001</c:v>
                </c:pt>
                <c:pt idx="1">
                  <c:v>73027512.189999998</c:v>
                </c:pt>
                <c:pt idx="2">
                  <c:v>35220499.989999995</c:v>
                </c:pt>
                <c:pt idx="3">
                  <c:v>32732834.850000001</c:v>
                </c:pt>
                <c:pt idx="4">
                  <c:v>44506504.659999996</c:v>
                </c:pt>
                <c:pt idx="5">
                  <c:v>35979264.82</c:v>
                </c:pt>
                <c:pt idx="6">
                  <c:v>26978394.920000002</c:v>
                </c:pt>
                <c:pt idx="7">
                  <c:v>23387969.59</c:v>
                </c:pt>
              </c:numCache>
            </c:numRef>
          </c:val>
          <c:extLst>
            <c:ext xmlns:c16="http://schemas.microsoft.com/office/drawing/2014/chart" uri="{C3380CC4-5D6E-409C-BE32-E72D297353CC}">
              <c16:uniqueId val="{00000000-B58C-4360-A460-F9086BCA012E}"/>
            </c:ext>
          </c:extLst>
        </c:ser>
        <c:ser>
          <c:idx val="1"/>
          <c:order val="1"/>
          <c:tx>
            <c:strRef>
              <c:f>'Tables &amp; Chart Sources'!$C$72</c:f>
              <c:strCache>
                <c:ptCount val="1"/>
                <c:pt idx="0">
                  <c:v>Services</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Sources'!$F$70:$M$70</c:f>
              <c:strCache>
                <c:ptCount val="8"/>
                <c:pt idx="0">
                  <c:v>2019-2020</c:v>
                </c:pt>
                <c:pt idx="1">
                  <c:v>2020-2021</c:v>
                </c:pt>
                <c:pt idx="2">
                  <c:v>2021-2022</c:v>
                </c:pt>
                <c:pt idx="3">
                  <c:v>2022-2023</c:v>
                </c:pt>
                <c:pt idx="4">
                  <c:v>2023-2024</c:v>
                </c:pt>
                <c:pt idx="5">
                  <c:v>2024-2025</c:v>
                </c:pt>
                <c:pt idx="6">
                  <c:v>2025-2026</c:v>
                </c:pt>
                <c:pt idx="7">
                  <c:v>2026-2027</c:v>
                </c:pt>
              </c:strCache>
            </c:strRef>
          </c:cat>
          <c:val>
            <c:numRef>
              <c:f>'Tables &amp; Chart Sources'!$F$72:$M$72</c:f>
              <c:numCache>
                <c:formatCode>"$"#,##0_);\("$"#,##0\)</c:formatCode>
                <c:ptCount val="8"/>
                <c:pt idx="0">
                  <c:v>60390935.030000001</c:v>
                </c:pt>
                <c:pt idx="1">
                  <c:v>58540751.539999999</c:v>
                </c:pt>
                <c:pt idx="2">
                  <c:v>88391751.49000001</c:v>
                </c:pt>
                <c:pt idx="3">
                  <c:v>92817891.960000008</c:v>
                </c:pt>
                <c:pt idx="4">
                  <c:v>106826893.81</c:v>
                </c:pt>
                <c:pt idx="5">
                  <c:v>121978216.34</c:v>
                </c:pt>
                <c:pt idx="6">
                  <c:v>80328110.460000008</c:v>
                </c:pt>
                <c:pt idx="7">
                  <c:v>60755775.269999996</c:v>
                </c:pt>
              </c:numCache>
            </c:numRef>
          </c:val>
          <c:extLst>
            <c:ext xmlns:c16="http://schemas.microsoft.com/office/drawing/2014/chart" uri="{C3380CC4-5D6E-409C-BE32-E72D297353CC}">
              <c16:uniqueId val="{00000001-B58C-4360-A460-F9086BCA012E}"/>
            </c:ext>
          </c:extLst>
        </c:ser>
        <c:ser>
          <c:idx val="2"/>
          <c:order val="2"/>
          <c:tx>
            <c:strRef>
              <c:f>'Tables &amp; Chart Sources'!$C$73</c:f>
              <c:strCache>
                <c:ptCount val="1"/>
                <c:pt idx="0">
                  <c:v>Capital Outlay</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Sources'!$F$70:$M$70</c:f>
              <c:strCache>
                <c:ptCount val="8"/>
                <c:pt idx="0">
                  <c:v>2019-2020</c:v>
                </c:pt>
                <c:pt idx="1">
                  <c:v>2020-2021</c:v>
                </c:pt>
                <c:pt idx="2">
                  <c:v>2021-2022</c:v>
                </c:pt>
                <c:pt idx="3">
                  <c:v>2022-2023</c:v>
                </c:pt>
                <c:pt idx="4">
                  <c:v>2023-2024</c:v>
                </c:pt>
                <c:pt idx="5">
                  <c:v>2024-2025</c:v>
                </c:pt>
                <c:pt idx="6">
                  <c:v>2025-2026</c:v>
                </c:pt>
                <c:pt idx="7">
                  <c:v>2026-2027</c:v>
                </c:pt>
              </c:strCache>
            </c:strRef>
          </c:cat>
          <c:val>
            <c:numRef>
              <c:f>'Tables &amp; Chart Sources'!$F$73:$M$73</c:f>
              <c:numCache>
                <c:formatCode>"$"#,##0_);\("$"#,##0\)</c:formatCode>
                <c:ptCount val="8"/>
                <c:pt idx="0">
                  <c:v>9273036.790000001</c:v>
                </c:pt>
                <c:pt idx="1">
                  <c:v>3062980.2</c:v>
                </c:pt>
                <c:pt idx="2">
                  <c:v>3670131.4799999995</c:v>
                </c:pt>
                <c:pt idx="3">
                  <c:v>12618365.399999999</c:v>
                </c:pt>
                <c:pt idx="4">
                  <c:v>27117840.109999999</c:v>
                </c:pt>
                <c:pt idx="5">
                  <c:v>23854864.690000001</c:v>
                </c:pt>
                <c:pt idx="6">
                  <c:v>6076934.5800000001</c:v>
                </c:pt>
                <c:pt idx="7">
                  <c:v>3797316.13</c:v>
                </c:pt>
              </c:numCache>
            </c:numRef>
          </c:val>
          <c:extLst>
            <c:ext xmlns:c16="http://schemas.microsoft.com/office/drawing/2014/chart" uri="{C3380CC4-5D6E-409C-BE32-E72D297353CC}">
              <c16:uniqueId val="{00000002-B58C-4360-A460-F9086BCA012E}"/>
            </c:ext>
          </c:extLst>
        </c:ser>
        <c:dLbls>
          <c:showLegendKey val="0"/>
          <c:showVal val="0"/>
          <c:showCatName val="0"/>
          <c:showSerName val="0"/>
          <c:showPercent val="0"/>
          <c:showBubbleSize val="0"/>
        </c:dLbls>
        <c:gapWidth val="10"/>
        <c:overlap val="100"/>
        <c:axId val="863810576"/>
        <c:axId val="744871552"/>
      </c:barChart>
      <c:lineChart>
        <c:grouping val="standard"/>
        <c:varyColors val="0"/>
        <c:ser>
          <c:idx val="3"/>
          <c:order val="3"/>
          <c:tx>
            <c:strRef>
              <c:f>'Tables &amp; Chart Sources'!$C$74</c:f>
              <c:strCache>
                <c:ptCount val="1"/>
                <c:pt idx="0">
                  <c:v>Total</c:v>
                </c:pt>
              </c:strCache>
            </c:strRef>
          </c:tx>
          <c:spPr>
            <a:ln w="28575" cap="rnd">
              <a:no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'Tables &amp; Chart Sources'!$F$70:$M$70</c:f>
              <c:strCache>
                <c:ptCount val="8"/>
                <c:pt idx="0">
                  <c:v>2019-2020</c:v>
                </c:pt>
                <c:pt idx="1">
                  <c:v>2020-2021</c:v>
                </c:pt>
                <c:pt idx="2">
                  <c:v>2021-2022</c:v>
                </c:pt>
                <c:pt idx="3">
                  <c:v>2022-2023</c:v>
                </c:pt>
                <c:pt idx="4">
                  <c:v>2023-2024</c:v>
                </c:pt>
                <c:pt idx="5">
                  <c:v>2024-2025</c:v>
                </c:pt>
                <c:pt idx="6">
                  <c:v>2025-2026</c:v>
                </c:pt>
                <c:pt idx="7">
                  <c:v>2026-2027</c:v>
                </c:pt>
              </c:strCache>
            </c:strRef>
          </c:cat>
          <c:val>
            <c:numRef>
              <c:f>'Tables &amp; Chart Sources'!$F$74:$M$74</c:f>
              <c:numCache>
                <c:formatCode>"$"#,##0_);\("$"#,##0\)</c:formatCode>
                <c:ptCount val="8"/>
                <c:pt idx="0">
                  <c:v>91843870.170000002</c:v>
                </c:pt>
                <c:pt idx="1">
                  <c:v>134631243.92999998</c:v>
                </c:pt>
                <c:pt idx="2">
                  <c:v>127282382.96000001</c:v>
                </c:pt>
                <c:pt idx="3">
                  <c:v>138169092.21000001</c:v>
                </c:pt>
                <c:pt idx="4">
                  <c:v>178451238.57999998</c:v>
                </c:pt>
                <c:pt idx="5">
                  <c:v>181812345.84999999</c:v>
                </c:pt>
                <c:pt idx="6">
                  <c:v>113383439.96000001</c:v>
                </c:pt>
                <c:pt idx="7">
                  <c:v>87941060.989999995</c:v>
                </c:pt>
              </c:numCache>
            </c:numRef>
          </c:val>
          <c:smooth val="0"/>
          <c:extLst>
            <c:ext xmlns:c16="http://schemas.microsoft.com/office/drawing/2014/chart" uri="{C3380CC4-5D6E-409C-BE32-E72D297353CC}">
              <c16:uniqueId val="{00000003-B58C-4360-A460-F9086BCA012E}"/>
            </c:ext>
          </c:extLst>
        </c:ser>
        <c:dLbls>
          <c:showLegendKey val="0"/>
          <c:showVal val="0"/>
          <c:showCatName val="0"/>
          <c:showSerName val="0"/>
          <c:showPercent val="0"/>
          <c:showBubbleSize val="0"/>
        </c:dLbls>
        <c:marker val="1"/>
        <c:smooth val="0"/>
        <c:axId val="863810576"/>
        <c:axId val="744871552"/>
      </c:lineChart>
      <c:catAx>
        <c:axId val="863810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44871552"/>
        <c:crosses val="autoZero"/>
        <c:auto val="1"/>
        <c:lblAlgn val="ctr"/>
        <c:lblOffset val="100"/>
        <c:noMultiLvlLbl val="0"/>
      </c:catAx>
      <c:valAx>
        <c:axId val="744871552"/>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63810576"/>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64" tIns="46582" rIns="93164" bIns="46582" rtlCol="0"/>
          <a:lstStyle>
            <a:lvl1pPr algn="r">
              <a:defRPr sz="1200"/>
            </a:lvl1pPr>
          </a:lstStyle>
          <a:p>
            <a:fld id="{A5E3FCD2-6819-4101-8B6B-23479015F7EB}" type="datetimeFigureOut">
              <a:rPr lang="en-US" smtClean="0"/>
              <a:t>6/6/2024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4" tIns="46582" rIns="93164" bIns="46582"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4" tIns="46582" rIns="93164" bIns="4658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64" tIns="46582" rIns="93164" bIns="46582"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64" tIns="46582" rIns="93164" bIns="46582" rtlCol="0" anchor="b"/>
          <a:lstStyle>
            <a:lvl1pPr algn="r">
              <a:defRPr sz="1200"/>
            </a:lvl1pPr>
          </a:lstStyle>
          <a:p>
            <a:fld id="{2047F5B7-095A-4D41-B443-5FC73EC8F1AA}" type="slidenum">
              <a:rPr lang="en-US" smtClean="0"/>
              <a:t>‹#›</a:t>
            </a:fld>
            <a:endParaRPr lang="en-US"/>
          </a:p>
        </p:txBody>
      </p:sp>
    </p:spTree>
    <p:extLst>
      <p:ext uri="{BB962C8B-B14F-4D97-AF65-F5344CB8AC3E}">
        <p14:creationId xmlns:p14="http://schemas.microsoft.com/office/powerpoint/2010/main" val="948796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1</a:t>
            </a:fld>
            <a:endParaRPr lang="en-US"/>
          </a:p>
        </p:txBody>
      </p:sp>
    </p:spTree>
    <p:extLst>
      <p:ext uri="{BB962C8B-B14F-4D97-AF65-F5344CB8AC3E}">
        <p14:creationId xmlns:p14="http://schemas.microsoft.com/office/powerpoint/2010/main" val="8792755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10</a:t>
            </a:fld>
            <a:endParaRPr lang="en-US"/>
          </a:p>
        </p:txBody>
      </p:sp>
    </p:spTree>
    <p:extLst>
      <p:ext uri="{BB962C8B-B14F-4D97-AF65-F5344CB8AC3E}">
        <p14:creationId xmlns:p14="http://schemas.microsoft.com/office/powerpoint/2010/main" val="285204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graphical rep of all revenue sources</a:t>
            </a:r>
          </a:p>
          <a:p>
            <a:r>
              <a:rPr lang="en-US" dirty="0"/>
              <a:t>Green and Purple still bigger due to COVID Relief</a:t>
            </a:r>
          </a:p>
          <a:p>
            <a:r>
              <a:rPr lang="en-US" dirty="0"/>
              <a:t>But LCFF still makes up the lion’s share of our revenue</a:t>
            </a:r>
          </a:p>
          <a:p>
            <a:r>
              <a:rPr lang="en-US" dirty="0"/>
              <a:t>Which makes…</a:t>
            </a:r>
          </a:p>
        </p:txBody>
      </p:sp>
      <p:sp>
        <p:nvSpPr>
          <p:cNvPr id="4" name="Slide Number Placeholder 3"/>
          <p:cNvSpPr>
            <a:spLocks noGrp="1"/>
          </p:cNvSpPr>
          <p:nvPr>
            <p:ph type="sldNum" sz="quarter" idx="5"/>
          </p:nvPr>
        </p:nvSpPr>
        <p:spPr/>
        <p:txBody>
          <a:bodyPr/>
          <a:lstStyle/>
          <a:p>
            <a:fld id="{2047F5B7-095A-4D41-B443-5FC73EC8F1AA}" type="slidenum">
              <a:rPr lang="en-US" smtClean="0"/>
              <a:t>11</a:t>
            </a:fld>
            <a:endParaRPr lang="en-US"/>
          </a:p>
        </p:txBody>
      </p:sp>
    </p:spTree>
    <p:extLst>
      <p:ext uri="{BB962C8B-B14F-4D97-AF65-F5344CB8AC3E}">
        <p14:creationId xmlns:p14="http://schemas.microsoft.com/office/powerpoint/2010/main" val="15763422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very important. </a:t>
            </a:r>
          </a:p>
        </p:txBody>
      </p:sp>
      <p:sp>
        <p:nvSpPr>
          <p:cNvPr id="4" name="Slide Number Placeholder 3"/>
          <p:cNvSpPr>
            <a:spLocks noGrp="1"/>
          </p:cNvSpPr>
          <p:nvPr>
            <p:ph type="sldNum" sz="quarter" idx="5"/>
          </p:nvPr>
        </p:nvSpPr>
        <p:spPr/>
        <p:txBody>
          <a:bodyPr/>
          <a:lstStyle/>
          <a:p>
            <a:fld id="{2047F5B7-095A-4D41-B443-5FC73EC8F1AA}" type="slidenum">
              <a:rPr lang="en-US" smtClean="0"/>
              <a:t>12</a:t>
            </a:fld>
            <a:endParaRPr lang="en-US"/>
          </a:p>
        </p:txBody>
      </p:sp>
    </p:spTree>
    <p:extLst>
      <p:ext uri="{BB962C8B-B14F-4D97-AF65-F5344CB8AC3E}">
        <p14:creationId xmlns:p14="http://schemas.microsoft.com/office/powerpoint/2010/main" val="559439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13</a:t>
            </a:fld>
            <a:endParaRPr lang="en-US"/>
          </a:p>
        </p:txBody>
      </p:sp>
    </p:spTree>
    <p:extLst>
      <p:ext uri="{BB962C8B-B14F-4D97-AF65-F5344CB8AC3E}">
        <p14:creationId xmlns:p14="http://schemas.microsoft.com/office/powerpoint/2010/main" val="2696349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Pause:</a:t>
            </a:r>
          </a:p>
          <a:p>
            <a:endParaRPr lang="en-US" dirty="0"/>
          </a:p>
          <a:p>
            <a:r>
              <a:rPr lang="en-US" dirty="0"/>
              <a:t>Trendline</a:t>
            </a:r>
          </a:p>
        </p:txBody>
      </p:sp>
      <p:sp>
        <p:nvSpPr>
          <p:cNvPr id="4" name="Slide Number Placeholder 3"/>
          <p:cNvSpPr>
            <a:spLocks noGrp="1"/>
          </p:cNvSpPr>
          <p:nvPr>
            <p:ph type="sldNum" sz="quarter" idx="5"/>
          </p:nvPr>
        </p:nvSpPr>
        <p:spPr/>
        <p:txBody>
          <a:bodyPr/>
          <a:lstStyle/>
          <a:p>
            <a:fld id="{2047F5B7-095A-4D41-B443-5FC73EC8F1AA}" type="slidenum">
              <a:rPr lang="en-US" smtClean="0"/>
              <a:t>14</a:t>
            </a:fld>
            <a:endParaRPr lang="en-US"/>
          </a:p>
        </p:txBody>
      </p:sp>
    </p:spTree>
    <p:extLst>
      <p:ext uri="{BB962C8B-B14F-4D97-AF65-F5344CB8AC3E}">
        <p14:creationId xmlns:p14="http://schemas.microsoft.com/office/powerpoint/2010/main" val="4020304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15</a:t>
            </a:fld>
            <a:endParaRPr lang="en-US"/>
          </a:p>
        </p:txBody>
      </p:sp>
    </p:spTree>
    <p:extLst>
      <p:ext uri="{BB962C8B-B14F-4D97-AF65-F5344CB8AC3E}">
        <p14:creationId xmlns:p14="http://schemas.microsoft.com/office/powerpoint/2010/main" val="32490679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16</a:t>
            </a:fld>
            <a:endParaRPr lang="en-US"/>
          </a:p>
        </p:txBody>
      </p:sp>
    </p:spTree>
    <p:extLst>
      <p:ext uri="{BB962C8B-B14F-4D97-AF65-F5344CB8AC3E}">
        <p14:creationId xmlns:p14="http://schemas.microsoft.com/office/powerpoint/2010/main" val="35681694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17</a:t>
            </a:fld>
            <a:endParaRPr lang="en-US"/>
          </a:p>
        </p:txBody>
      </p:sp>
    </p:spTree>
    <p:extLst>
      <p:ext uri="{BB962C8B-B14F-4D97-AF65-F5344CB8AC3E}">
        <p14:creationId xmlns:p14="http://schemas.microsoft.com/office/powerpoint/2010/main" val="17987798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18</a:t>
            </a:fld>
            <a:endParaRPr lang="en-US"/>
          </a:p>
        </p:txBody>
      </p:sp>
    </p:spTree>
    <p:extLst>
      <p:ext uri="{BB962C8B-B14F-4D97-AF65-F5344CB8AC3E}">
        <p14:creationId xmlns:p14="http://schemas.microsoft.com/office/powerpoint/2010/main" val="23038939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19</a:t>
            </a:fld>
            <a:endParaRPr lang="en-US"/>
          </a:p>
        </p:txBody>
      </p:sp>
    </p:spTree>
    <p:extLst>
      <p:ext uri="{BB962C8B-B14F-4D97-AF65-F5344CB8AC3E}">
        <p14:creationId xmlns:p14="http://schemas.microsoft.com/office/powerpoint/2010/main" val="1227869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often point out, the Budget team is always working on multiple fiscal years at any given time.</a:t>
            </a:r>
          </a:p>
          <a:p>
            <a:endParaRPr lang="en-US" dirty="0"/>
          </a:p>
          <a:p>
            <a:r>
              <a:rPr lang="en-US" dirty="0"/>
              <a:t>This slide shows the full budget cycle for the current year, as well as the budget development timeline for the 2024-2025 year.</a:t>
            </a:r>
          </a:p>
          <a:p>
            <a:endParaRPr lang="en-US" dirty="0"/>
          </a:p>
          <a:p>
            <a:r>
              <a:rPr lang="en-US" dirty="0"/>
              <a:t>Pause</a:t>
            </a:r>
          </a:p>
        </p:txBody>
      </p:sp>
      <p:sp>
        <p:nvSpPr>
          <p:cNvPr id="4" name="Slide Number Placeholder 3"/>
          <p:cNvSpPr>
            <a:spLocks noGrp="1"/>
          </p:cNvSpPr>
          <p:nvPr>
            <p:ph type="sldNum" sz="quarter" idx="5"/>
          </p:nvPr>
        </p:nvSpPr>
        <p:spPr/>
        <p:txBody>
          <a:bodyPr/>
          <a:lstStyle/>
          <a:p>
            <a:fld id="{2047F5B7-095A-4D41-B443-5FC73EC8F1AA}" type="slidenum">
              <a:rPr lang="en-US" smtClean="0"/>
              <a:t>2</a:t>
            </a:fld>
            <a:endParaRPr lang="en-US"/>
          </a:p>
        </p:txBody>
      </p:sp>
    </p:spTree>
    <p:extLst>
      <p:ext uri="{BB962C8B-B14F-4D97-AF65-F5344CB8AC3E}">
        <p14:creationId xmlns:p14="http://schemas.microsoft.com/office/powerpoint/2010/main" val="30816416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361.3 vs 375.8 M</a:t>
            </a:r>
          </a:p>
          <a:p>
            <a:r>
              <a:rPr lang="en-US" dirty="0"/>
              <a:t>264.2 vs 298.5 M</a:t>
            </a:r>
          </a:p>
          <a:p>
            <a:r>
              <a:rPr lang="en-US" dirty="0"/>
              <a:t>181.5 vs 264.2 M</a:t>
            </a:r>
          </a:p>
        </p:txBody>
      </p:sp>
      <p:sp>
        <p:nvSpPr>
          <p:cNvPr id="4" name="Slide Number Placeholder 3"/>
          <p:cNvSpPr>
            <a:spLocks noGrp="1"/>
          </p:cNvSpPr>
          <p:nvPr>
            <p:ph type="sldNum" sz="quarter" idx="5"/>
          </p:nvPr>
        </p:nvSpPr>
        <p:spPr/>
        <p:txBody>
          <a:bodyPr/>
          <a:lstStyle/>
          <a:p>
            <a:fld id="{2047F5B7-095A-4D41-B443-5FC73EC8F1AA}" type="slidenum">
              <a:rPr lang="en-US" smtClean="0"/>
              <a:t>20</a:t>
            </a:fld>
            <a:endParaRPr lang="en-US"/>
          </a:p>
        </p:txBody>
      </p:sp>
    </p:spTree>
    <p:extLst>
      <p:ext uri="{BB962C8B-B14F-4D97-AF65-F5344CB8AC3E}">
        <p14:creationId xmlns:p14="http://schemas.microsoft.com/office/powerpoint/2010/main" val="14719140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counterclockwise</a:t>
            </a:r>
          </a:p>
        </p:txBody>
      </p:sp>
      <p:sp>
        <p:nvSpPr>
          <p:cNvPr id="4" name="Slide Number Placeholder 3"/>
          <p:cNvSpPr>
            <a:spLocks noGrp="1"/>
          </p:cNvSpPr>
          <p:nvPr>
            <p:ph type="sldNum" sz="quarter" idx="5"/>
          </p:nvPr>
        </p:nvSpPr>
        <p:spPr/>
        <p:txBody>
          <a:bodyPr/>
          <a:lstStyle/>
          <a:p>
            <a:fld id="{2047F5B7-095A-4D41-B443-5FC73EC8F1AA}" type="slidenum">
              <a:rPr lang="en-US" smtClean="0"/>
              <a:t>21</a:t>
            </a:fld>
            <a:endParaRPr lang="en-US"/>
          </a:p>
        </p:txBody>
      </p:sp>
    </p:spTree>
    <p:extLst>
      <p:ext uri="{BB962C8B-B14F-4D97-AF65-F5344CB8AC3E}">
        <p14:creationId xmlns:p14="http://schemas.microsoft.com/office/powerpoint/2010/main" val="29803496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047F5B7-095A-4D41-B443-5FC73EC8F1AA}" type="slidenum">
              <a:rPr lang="en-US" smtClean="0"/>
              <a:t>22</a:t>
            </a:fld>
            <a:endParaRPr lang="en-US"/>
          </a:p>
        </p:txBody>
      </p:sp>
    </p:spTree>
    <p:extLst>
      <p:ext uri="{BB962C8B-B14F-4D97-AF65-F5344CB8AC3E}">
        <p14:creationId xmlns:p14="http://schemas.microsoft.com/office/powerpoint/2010/main" val="15801552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…which brings us to the second interim report tonight.</a:t>
            </a:r>
          </a:p>
          <a:p>
            <a:endParaRPr lang="en-US" dirty="0"/>
          </a:p>
          <a:p>
            <a:r>
              <a:rPr lang="en-US" dirty="0"/>
              <a:t>Based on actuals through January 31.</a:t>
            </a:r>
          </a:p>
          <a:p>
            <a:endParaRPr lang="en-US" dirty="0"/>
          </a:p>
          <a:p>
            <a:r>
              <a:rPr lang="en-US" dirty="0"/>
              <a:t>Seven complete months in the fiscal year, and six operational months since the beginning of the school year.</a:t>
            </a:r>
          </a:p>
          <a:p>
            <a:endParaRPr lang="en-US" dirty="0"/>
          </a:p>
          <a:p>
            <a:r>
              <a:rPr lang="en-US" dirty="0"/>
              <a:t>This gives us much better insight into the expenditure patterns year-to-date than we had at first interim, and allows us to fine-tune the projections for the balance of the year.</a:t>
            </a:r>
          </a:p>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23</a:t>
            </a:fld>
            <a:endParaRPr lang="en-US"/>
          </a:p>
        </p:txBody>
      </p:sp>
    </p:spTree>
    <p:extLst>
      <p:ext uri="{BB962C8B-B14F-4D97-AF65-F5344CB8AC3E}">
        <p14:creationId xmlns:p14="http://schemas.microsoft.com/office/powerpoint/2010/main" val="39430512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24</a:t>
            </a:fld>
            <a:endParaRPr lang="en-US"/>
          </a:p>
        </p:txBody>
      </p:sp>
    </p:spTree>
    <p:extLst>
      <p:ext uri="{BB962C8B-B14F-4D97-AF65-F5344CB8AC3E}">
        <p14:creationId xmlns:p14="http://schemas.microsoft.com/office/powerpoint/2010/main" val="42728248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25</a:t>
            </a:fld>
            <a:endParaRPr lang="en-US"/>
          </a:p>
        </p:txBody>
      </p:sp>
    </p:spTree>
    <p:extLst>
      <p:ext uri="{BB962C8B-B14F-4D97-AF65-F5344CB8AC3E}">
        <p14:creationId xmlns:p14="http://schemas.microsoft.com/office/powerpoint/2010/main" val="3924782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…which brings us to the second interim report tonight.</a:t>
            </a:r>
          </a:p>
          <a:p>
            <a:endParaRPr lang="en-US" dirty="0"/>
          </a:p>
          <a:p>
            <a:r>
              <a:rPr lang="en-US" dirty="0"/>
              <a:t>Based on actuals through January 31.</a:t>
            </a:r>
          </a:p>
          <a:p>
            <a:endParaRPr lang="en-US" dirty="0"/>
          </a:p>
          <a:p>
            <a:r>
              <a:rPr lang="en-US" dirty="0"/>
              <a:t>Seven complete months in the fiscal year, and six operational months since the beginning of the school year.</a:t>
            </a:r>
          </a:p>
          <a:p>
            <a:endParaRPr lang="en-US" dirty="0"/>
          </a:p>
          <a:p>
            <a:r>
              <a:rPr lang="en-US" dirty="0"/>
              <a:t>This gives us much better insight into the expenditure patterns year-to-date than we had at first interim, and allows us to fine-tune the projections for the balance of the year.</a:t>
            </a:r>
          </a:p>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3</a:t>
            </a:fld>
            <a:endParaRPr lang="en-US"/>
          </a:p>
        </p:txBody>
      </p:sp>
    </p:spTree>
    <p:extLst>
      <p:ext uri="{BB962C8B-B14F-4D97-AF65-F5344CB8AC3E}">
        <p14:creationId xmlns:p14="http://schemas.microsoft.com/office/powerpoint/2010/main" val="4284506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have done for previous reports, we are starting tonight with the projected multiyear ending fund balance.</a:t>
            </a:r>
          </a:p>
          <a:p>
            <a:endParaRPr lang="en-US" dirty="0"/>
          </a:p>
          <a:p>
            <a:r>
              <a:rPr lang="en-US" dirty="0"/>
              <a:t>I do want to point out now that the projected deficit spending in 2024-2025 and 2025-2026 (the out years) is more steep than it was at first interim.</a:t>
            </a:r>
          </a:p>
          <a:p>
            <a:endParaRPr lang="en-US" dirty="0"/>
          </a:p>
          <a:p>
            <a:r>
              <a:rPr lang="en-US" dirty="0"/>
              <a:t>As we go through the slides, we will discuss how we arrived at these projections.</a:t>
            </a:r>
          </a:p>
        </p:txBody>
      </p:sp>
      <p:sp>
        <p:nvSpPr>
          <p:cNvPr id="4" name="Slide Number Placeholder 3"/>
          <p:cNvSpPr>
            <a:spLocks noGrp="1"/>
          </p:cNvSpPr>
          <p:nvPr>
            <p:ph type="sldNum" sz="quarter" idx="5"/>
          </p:nvPr>
        </p:nvSpPr>
        <p:spPr/>
        <p:txBody>
          <a:bodyPr/>
          <a:lstStyle/>
          <a:p>
            <a:fld id="{2047F5B7-095A-4D41-B443-5FC73EC8F1AA}" type="slidenum">
              <a:rPr lang="en-US" smtClean="0"/>
              <a:t>4</a:t>
            </a:fld>
            <a:endParaRPr lang="en-US"/>
          </a:p>
        </p:txBody>
      </p:sp>
    </p:spTree>
    <p:extLst>
      <p:ext uri="{BB962C8B-B14F-4D97-AF65-F5344CB8AC3E}">
        <p14:creationId xmlns:p14="http://schemas.microsoft.com/office/powerpoint/2010/main" val="3583847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have done for previous reports, we are starting tonight with the projected multiyear ending fund balance.</a:t>
            </a:r>
          </a:p>
          <a:p>
            <a:endParaRPr lang="en-US" dirty="0"/>
          </a:p>
          <a:p>
            <a:r>
              <a:rPr lang="en-US" dirty="0"/>
              <a:t>I do want to point out now that the projected deficit spending in 2024-2025 and 2025-2026 (the out years) is more steep than it was at first interim.</a:t>
            </a:r>
          </a:p>
          <a:p>
            <a:endParaRPr lang="en-US" dirty="0"/>
          </a:p>
          <a:p>
            <a:r>
              <a:rPr lang="en-US" dirty="0"/>
              <a:t>As we go through the slides, we will discuss how we arrived at these projections.</a:t>
            </a:r>
          </a:p>
        </p:txBody>
      </p:sp>
      <p:sp>
        <p:nvSpPr>
          <p:cNvPr id="4" name="Slide Number Placeholder 3"/>
          <p:cNvSpPr>
            <a:spLocks noGrp="1"/>
          </p:cNvSpPr>
          <p:nvPr>
            <p:ph type="sldNum" sz="quarter" idx="5"/>
          </p:nvPr>
        </p:nvSpPr>
        <p:spPr/>
        <p:txBody>
          <a:bodyPr/>
          <a:lstStyle/>
          <a:p>
            <a:fld id="{2047F5B7-095A-4D41-B443-5FC73EC8F1AA}" type="slidenum">
              <a:rPr lang="en-US" smtClean="0"/>
              <a:t>5</a:t>
            </a:fld>
            <a:endParaRPr lang="en-US"/>
          </a:p>
        </p:txBody>
      </p:sp>
    </p:spTree>
    <p:extLst>
      <p:ext uri="{BB962C8B-B14F-4D97-AF65-F5344CB8AC3E}">
        <p14:creationId xmlns:p14="http://schemas.microsoft.com/office/powerpoint/2010/main" val="1899102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of the official assumptions for the second interim report.</a:t>
            </a:r>
          </a:p>
          <a:p>
            <a:endParaRPr lang="en-US" dirty="0"/>
          </a:p>
          <a:p>
            <a:r>
              <a:rPr lang="en-US" dirty="0"/>
              <a:t>COLA for 2024-2025 .76% versus the 3.94% The 2025-2026 COLA has also been reduced; we are at 2.76% versus the 3.29% at first interim.</a:t>
            </a:r>
          </a:p>
          <a:p>
            <a:endParaRPr lang="en-US" dirty="0"/>
          </a:p>
          <a:p>
            <a:r>
              <a:rPr lang="en-US" dirty="0"/>
              <a:t>increased enrollment projection out years to reflect the projections by Davis Demographic</a:t>
            </a:r>
          </a:p>
          <a:p>
            <a:r>
              <a:rPr lang="en-US" dirty="0"/>
              <a:t>2024 -2025 increased by 244 to 35978; and 2025-2026 increased by 507 to 33,070</a:t>
            </a:r>
          </a:p>
          <a:p>
            <a:r>
              <a:rPr lang="en-US" dirty="0"/>
              <a:t>That does not mean…  It is still significant; we are losing 4 1/2% of our students between the current year and 2024-2025; and 4.4% between 2024-2025 and 2025-2026.</a:t>
            </a:r>
          </a:p>
          <a:p>
            <a:endParaRPr lang="en-US" dirty="0"/>
          </a:p>
          <a:p>
            <a:r>
              <a:rPr lang="en-US" dirty="0"/>
              <a:t>For ADA, hard look at attendance patterns, seen some increases CY. assumed increases in both of the out years The AF in CY is 94.2%, for 2024-2025 95.1%, in 2025-2026, 96.2%</a:t>
            </a:r>
          </a:p>
          <a:p>
            <a:endParaRPr lang="en-US" dirty="0"/>
          </a:p>
          <a:p>
            <a:r>
              <a:rPr lang="en-US" dirty="0"/>
              <a:t>I will come back to Funded ADA in future slides.</a:t>
            </a:r>
          </a:p>
          <a:p>
            <a:endParaRPr lang="en-US" dirty="0"/>
          </a:p>
          <a:p>
            <a:r>
              <a:rPr lang="en-US" dirty="0"/>
              <a:t>UPP</a:t>
            </a:r>
          </a:p>
          <a:p>
            <a:r>
              <a:rPr lang="en-US" dirty="0"/>
              <a:t>There are also incremental increases in the PERS rates in the out years. The rate for 2024-2025 increased by .1% from 27.7% to 27.8%…and the rate for 2025-2026 increased by .2% from 28.3% to 28.5%</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6</a:t>
            </a:fld>
            <a:endParaRPr lang="en-US"/>
          </a:p>
        </p:txBody>
      </p:sp>
    </p:spTree>
    <p:extLst>
      <p:ext uri="{BB962C8B-B14F-4D97-AF65-F5344CB8AC3E}">
        <p14:creationId xmlns:p14="http://schemas.microsoft.com/office/powerpoint/2010/main" val="991719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quick look at our overall enrollment since 2013-2014; since that time we have lost almost 29% of our students. That is sobering, and we do need to stay focused on this,</a:t>
            </a:r>
          </a:p>
          <a:p>
            <a:r>
              <a:rPr lang="en-US" dirty="0"/>
              <a:t>However, from a funding standpoint, we are fortunate to have a hold harmless provision in place on ADA, and I want to spend some time going over the relationship between enrollment, ADA, and funded ADA..</a:t>
            </a:r>
          </a:p>
        </p:txBody>
      </p:sp>
      <p:sp>
        <p:nvSpPr>
          <p:cNvPr id="4" name="Slide Number Placeholder 3"/>
          <p:cNvSpPr>
            <a:spLocks noGrp="1"/>
          </p:cNvSpPr>
          <p:nvPr>
            <p:ph type="sldNum" sz="quarter" idx="5"/>
          </p:nvPr>
        </p:nvSpPr>
        <p:spPr/>
        <p:txBody>
          <a:bodyPr/>
          <a:lstStyle/>
          <a:p>
            <a:fld id="{2047F5B7-095A-4D41-B443-5FC73EC8F1AA}" type="slidenum">
              <a:rPr lang="en-US" smtClean="0"/>
              <a:t>7</a:t>
            </a:fld>
            <a:endParaRPr lang="en-US"/>
          </a:p>
        </p:txBody>
      </p:sp>
    </p:spTree>
    <p:extLst>
      <p:ext uri="{BB962C8B-B14F-4D97-AF65-F5344CB8AC3E}">
        <p14:creationId xmlns:p14="http://schemas.microsoft.com/office/powerpoint/2010/main" val="3512689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shows the historical trends on enrollment, ADA, and Funded ADA</a:t>
            </a:r>
          </a:p>
          <a:p>
            <a:r>
              <a:rPr lang="en-US" dirty="0"/>
              <a:t>The purple line in the middle is enrollment…CBEDS info day, October. The red line on the bottom is average daily attendance, which is the average number of students actually in attendance from the first day of school to the end of the P2 attendance period, which is legally defined as </a:t>
            </a:r>
            <a:r>
              <a:rPr lang="en-US" sz="1200" b="0" i="0" kern="1200" dirty="0">
                <a:solidFill>
                  <a:schemeClr val="tx1"/>
                </a:solidFill>
                <a:effectLst/>
                <a:latin typeface="+mn-lt"/>
                <a:ea typeface="+mn-ea"/>
                <a:cs typeface="+mn-cs"/>
              </a:rPr>
              <a:t>the last school month ending on or before April 15 of a school year. For this school year, the P2 period ends on March 29.</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Funded ADA is currently defined by statute as the greater of current year ADA or the average of the three prior years of ADA. We call this the hold harmless provision</a:t>
            </a:r>
          </a:p>
          <a:p>
            <a:r>
              <a:rPr lang="en-US" sz="1200" b="0" i="0" kern="1200" dirty="0">
                <a:solidFill>
                  <a:schemeClr val="tx1"/>
                </a:solidFill>
                <a:effectLst/>
                <a:latin typeface="+mn-lt"/>
                <a:ea typeface="+mn-ea"/>
                <a:cs typeface="+mn-cs"/>
              </a:rPr>
              <a:t>This is incredibly helpful for a District like Santa Ana that is experiencing severe declines in enrollment; and our financial situation would be much worse if not for the ADA hold harmless.</a:t>
            </a:r>
          </a:p>
          <a:p>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This slide has a lot of numbers on it, so lets take a look at some simplified slides that show how the HH works.</a:t>
            </a:r>
          </a:p>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8</a:t>
            </a:fld>
            <a:endParaRPr lang="en-US"/>
          </a:p>
        </p:txBody>
      </p:sp>
    </p:spTree>
    <p:extLst>
      <p:ext uri="{BB962C8B-B14F-4D97-AF65-F5344CB8AC3E}">
        <p14:creationId xmlns:p14="http://schemas.microsoft.com/office/powerpoint/2010/main" val="351211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current year revenue.</a:t>
            </a:r>
          </a:p>
          <a:p>
            <a:r>
              <a:rPr lang="en-US" dirty="0"/>
              <a:t>For each of these slides, we will show what the approved budget was at the time of unaudited actuals, back in September</a:t>
            </a:r>
          </a:p>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9</a:t>
            </a:fld>
            <a:endParaRPr lang="en-US"/>
          </a:p>
        </p:txBody>
      </p:sp>
    </p:spTree>
    <p:extLst>
      <p:ext uri="{BB962C8B-B14F-4D97-AF65-F5344CB8AC3E}">
        <p14:creationId xmlns:p14="http://schemas.microsoft.com/office/powerpoint/2010/main" val="1396318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5818-8E9A-485D-82B5-0FD2EB8EDFE4}"/>
              </a:ext>
            </a:extLst>
          </p:cNvPr>
          <p:cNvSpPr>
            <a:spLocks noGrp="1"/>
          </p:cNvSpPr>
          <p:nvPr>
            <p:ph type="ctrTitle"/>
          </p:nvPr>
        </p:nvSpPr>
        <p:spPr>
          <a:xfrm>
            <a:off x="1524000" y="1122363"/>
            <a:ext cx="9144000" cy="2387600"/>
          </a:xfrm>
        </p:spPr>
        <p:txBody>
          <a:bodyPr anchor="b"/>
          <a:lstStyle>
            <a:lvl1pPr algn="ctr">
              <a:defRPr sz="6000">
                <a:latin typeface="Cambria" panose="02040503050406030204" pitchFamily="18" charset="0"/>
                <a:ea typeface="Cambria" panose="02040503050406030204" pitchFamily="18" charset="0"/>
              </a:defRPr>
            </a:lvl1pPr>
          </a:lstStyle>
          <a:p>
            <a:r>
              <a:rPr lang="en-US" dirty="0"/>
              <a:t>Click to edit Master title style</a:t>
            </a:r>
          </a:p>
        </p:txBody>
      </p:sp>
      <p:sp>
        <p:nvSpPr>
          <p:cNvPr id="3" name="Subtitle 2">
            <a:extLst>
              <a:ext uri="{FF2B5EF4-FFF2-40B4-BE49-F238E27FC236}">
                <a16:creationId xmlns:a16="http://schemas.microsoft.com/office/drawing/2014/main" id="{99FE81F2-BA24-48A3-805A-D5779086D8A5}"/>
              </a:ext>
            </a:extLst>
          </p:cNvPr>
          <p:cNvSpPr>
            <a:spLocks noGrp="1"/>
          </p:cNvSpPr>
          <p:nvPr>
            <p:ph type="subTitle" idx="1"/>
          </p:nvPr>
        </p:nvSpPr>
        <p:spPr>
          <a:xfrm>
            <a:off x="1524000" y="3602038"/>
            <a:ext cx="9144000" cy="1655762"/>
          </a:xfrm>
        </p:spPr>
        <p:txBody>
          <a:bodyPr/>
          <a:lstStyle>
            <a:lvl1pPr marL="0" indent="0" algn="ctr">
              <a:buNone/>
              <a:defRPr sz="2400">
                <a:latin typeface="Cambria" panose="02040503050406030204" pitchFamily="18" charset="0"/>
                <a:ea typeface="Cambria" panose="020405030504060302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9A75841-08FC-42E0-AD65-68FA32169E6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C985DC-A2C5-484A-BC66-850A2FC5D29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FBB8543F-E12A-4320-A5A5-4699ECC1D704}"/>
              </a:ext>
            </a:extLst>
          </p:cNvPr>
          <p:cNvSpPr/>
          <p:nvPr userDrawn="1"/>
        </p:nvSpPr>
        <p:spPr>
          <a:xfrm>
            <a:off x="1"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6E2AE96D-778B-45C0-BBBD-CC9DCBC3524D}"/>
              </a:ext>
            </a:extLst>
          </p:cNvPr>
          <p:cNvSpPr/>
          <p:nvPr userDrawn="1"/>
        </p:nvSpPr>
        <p:spPr>
          <a:xfrm>
            <a:off x="3051313"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A281875D-35E2-4AAA-8568-9BF2025116FB}"/>
              </a:ext>
            </a:extLst>
          </p:cNvPr>
          <p:cNvSpPr/>
          <p:nvPr userDrawn="1"/>
        </p:nvSpPr>
        <p:spPr>
          <a:xfrm>
            <a:off x="-1656"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FFA993D4-9914-4E95-9D7D-52D1F8F95589}"/>
              </a:ext>
            </a:extLst>
          </p:cNvPr>
          <p:cNvSpPr/>
          <p:nvPr userDrawn="1"/>
        </p:nvSpPr>
        <p:spPr>
          <a:xfrm>
            <a:off x="3051313" y="3943"/>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2CF9CAD9-A502-4376-BD52-191E0D7B73EB}"/>
              </a:ext>
            </a:extLst>
          </p:cNvPr>
          <p:cNvSpPr/>
          <p:nvPr userDrawn="1"/>
        </p:nvSpPr>
        <p:spPr>
          <a:xfrm>
            <a:off x="6089375"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4171F67-0A41-45B9-9EFB-74442EDB6000}"/>
              </a:ext>
            </a:extLst>
          </p:cNvPr>
          <p:cNvSpPr/>
          <p:nvPr userDrawn="1"/>
        </p:nvSpPr>
        <p:spPr>
          <a:xfrm>
            <a:off x="9140687" y="3943"/>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40C85EE3-50A1-4FE6-8F81-856E69FB9739}"/>
              </a:ext>
            </a:extLst>
          </p:cNvPr>
          <p:cNvSpPr/>
          <p:nvPr userDrawn="1"/>
        </p:nvSpPr>
        <p:spPr>
          <a:xfrm>
            <a:off x="6102625" y="6637283"/>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CD131F6D-9EDC-4749-A901-8ACC6A23CD4C}"/>
              </a:ext>
            </a:extLst>
          </p:cNvPr>
          <p:cNvSpPr/>
          <p:nvPr userDrawn="1"/>
        </p:nvSpPr>
        <p:spPr>
          <a:xfrm>
            <a:off x="9140687" y="663596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9816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D6C51-CEDD-4BA8-82C6-E4C50729B6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9602079-4E6A-4306-A2F8-654DEACA9A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C1FEBC-97E3-491D-A0C9-CA43611C5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9D580C-1248-4527-B839-7D7524877FB6}"/>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858EE8AF-36DD-488A-B9CC-3F2B88254D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CC8214-C653-4E6E-86B6-5DB296CE8C5F}"/>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58192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B4D6B-9664-40AB-B86E-C9954572D3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884117-48E9-47D0-A5AF-4498F511A5D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88ED2F-3332-497E-8E03-DE809CBA43F9}"/>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CA88AADB-735A-4574-BD59-F08A6394F4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96C5A-5C42-4366-96B5-3F3F85E19105}"/>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7517029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2EEFE0-B3B7-4068-8231-290596C7C5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302CF2-F981-4971-8FF9-96E6B43DF68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696825-F1AA-4198-B9EB-2F2C2CE2F42B}"/>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4715631A-4E1D-4198-814B-1C943C626D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74852E-F13E-42D6-A18A-426BF42CD36F}"/>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2770509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5818-8E9A-485D-82B5-0FD2EB8EDFE4}"/>
              </a:ext>
            </a:extLst>
          </p:cNvPr>
          <p:cNvSpPr>
            <a:spLocks noGrp="1"/>
          </p:cNvSpPr>
          <p:nvPr>
            <p:ph type="ctrTitle"/>
          </p:nvPr>
        </p:nvSpPr>
        <p:spPr>
          <a:xfrm>
            <a:off x="1524000" y="1122363"/>
            <a:ext cx="9144000" cy="2387600"/>
          </a:xfrm>
        </p:spPr>
        <p:txBody>
          <a:bodyPr anchor="b"/>
          <a:lstStyle>
            <a:lvl1pPr algn="ctr">
              <a:defRPr sz="6000">
                <a:latin typeface="Cambria" panose="02040503050406030204" pitchFamily="18" charset="0"/>
                <a:ea typeface="Cambria" panose="02040503050406030204" pitchFamily="18" charset="0"/>
              </a:defRPr>
            </a:lvl1pPr>
          </a:lstStyle>
          <a:p>
            <a:r>
              <a:rPr lang="en-US" dirty="0"/>
              <a:t>Click to edit Master title style</a:t>
            </a:r>
          </a:p>
        </p:txBody>
      </p:sp>
      <p:sp>
        <p:nvSpPr>
          <p:cNvPr id="3" name="Subtitle 2">
            <a:extLst>
              <a:ext uri="{FF2B5EF4-FFF2-40B4-BE49-F238E27FC236}">
                <a16:creationId xmlns:a16="http://schemas.microsoft.com/office/drawing/2014/main" id="{99FE81F2-BA24-48A3-805A-D5779086D8A5}"/>
              </a:ext>
            </a:extLst>
          </p:cNvPr>
          <p:cNvSpPr>
            <a:spLocks noGrp="1"/>
          </p:cNvSpPr>
          <p:nvPr>
            <p:ph type="subTitle" idx="1"/>
          </p:nvPr>
        </p:nvSpPr>
        <p:spPr>
          <a:xfrm>
            <a:off x="1524000" y="3602038"/>
            <a:ext cx="9144000" cy="1655762"/>
          </a:xfrm>
        </p:spPr>
        <p:txBody>
          <a:bodyPr/>
          <a:lstStyle>
            <a:lvl1pPr marL="0" indent="0" algn="ctr">
              <a:buNone/>
              <a:defRPr sz="2400">
                <a:latin typeface="Cambria" panose="02040503050406030204" pitchFamily="18" charset="0"/>
                <a:ea typeface="Cambria" panose="020405030504060302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9A75841-08FC-42E0-AD65-68FA32169E6D}"/>
              </a:ext>
            </a:extLst>
          </p:cNvPr>
          <p:cNvSpPr>
            <a:spLocks noGrp="1"/>
          </p:cNvSpPr>
          <p:nvPr>
            <p:ph type="sldNum" sz="quarter" idx="12"/>
          </p:nvPr>
        </p:nvSpPr>
        <p:spPr/>
        <p:txBody>
          <a:bodyPr/>
          <a:lstStyle/>
          <a:p>
            <a:fld id="{79C985DC-A2C5-484A-BC66-850A2FC5D29C}" type="slidenum">
              <a:rPr lang="en-US" smtClean="0"/>
              <a:t>‹#›</a:t>
            </a:fld>
            <a:endParaRPr lang="en-US"/>
          </a:p>
        </p:txBody>
      </p:sp>
      <p:sp>
        <p:nvSpPr>
          <p:cNvPr id="7" name="Rectangle 6">
            <a:extLst>
              <a:ext uri="{FF2B5EF4-FFF2-40B4-BE49-F238E27FC236}">
                <a16:creationId xmlns:a16="http://schemas.microsoft.com/office/drawing/2014/main" id="{FBB8543F-E12A-4320-A5A5-4699ECC1D704}"/>
              </a:ext>
            </a:extLst>
          </p:cNvPr>
          <p:cNvSpPr/>
          <p:nvPr userDrawn="1"/>
        </p:nvSpPr>
        <p:spPr>
          <a:xfrm>
            <a:off x="1"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E2AE96D-778B-45C0-BBBD-CC9DCBC3524D}"/>
              </a:ext>
            </a:extLst>
          </p:cNvPr>
          <p:cNvSpPr/>
          <p:nvPr userDrawn="1"/>
        </p:nvSpPr>
        <p:spPr>
          <a:xfrm>
            <a:off x="3051313"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A281875D-35E2-4AAA-8568-9BF2025116FB}"/>
              </a:ext>
            </a:extLst>
          </p:cNvPr>
          <p:cNvSpPr/>
          <p:nvPr userDrawn="1"/>
        </p:nvSpPr>
        <p:spPr>
          <a:xfrm>
            <a:off x="-1656"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FA993D4-9914-4E95-9D7D-52D1F8F95589}"/>
              </a:ext>
            </a:extLst>
          </p:cNvPr>
          <p:cNvSpPr/>
          <p:nvPr userDrawn="1"/>
        </p:nvSpPr>
        <p:spPr>
          <a:xfrm>
            <a:off x="3051313" y="3943"/>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CF9CAD9-A502-4376-BD52-191E0D7B73EB}"/>
              </a:ext>
            </a:extLst>
          </p:cNvPr>
          <p:cNvSpPr/>
          <p:nvPr userDrawn="1"/>
        </p:nvSpPr>
        <p:spPr>
          <a:xfrm>
            <a:off x="6089375"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4171F67-0A41-45B9-9EFB-74442EDB6000}"/>
              </a:ext>
            </a:extLst>
          </p:cNvPr>
          <p:cNvSpPr/>
          <p:nvPr userDrawn="1"/>
        </p:nvSpPr>
        <p:spPr>
          <a:xfrm>
            <a:off x="9140687" y="3943"/>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40C85EE3-50A1-4FE6-8F81-856E69FB9739}"/>
              </a:ext>
            </a:extLst>
          </p:cNvPr>
          <p:cNvSpPr/>
          <p:nvPr userDrawn="1"/>
        </p:nvSpPr>
        <p:spPr>
          <a:xfrm>
            <a:off x="6102625" y="6637283"/>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D131F6D-9EDC-4749-A901-8ACC6A23CD4C}"/>
              </a:ext>
            </a:extLst>
          </p:cNvPr>
          <p:cNvSpPr/>
          <p:nvPr userDrawn="1"/>
        </p:nvSpPr>
        <p:spPr>
          <a:xfrm>
            <a:off x="9140687" y="663596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4427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18364-2A0E-4C94-AA2A-6901F005BB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1B46FA-2AC0-4DBD-991F-B48434C85B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360EFA-2379-43CE-B260-A21FD22ECD5F}"/>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94D214A3-4D1F-4650-A9F7-830E01425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677A9C-1073-4D5E-8E8F-5B328F3B21D6}"/>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657724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025F-1BED-4C46-A2FD-F8F07BBEA4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34EA25-CC33-42FE-A160-B74C52591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D2462BF-5F01-46F6-8CD6-BAECC7F208D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98BD04CD-01A4-40FF-AE86-54F4C20148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347369-07A4-4B4B-AE3F-7482F837462B}"/>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491946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D4B2A-3061-4487-B182-E81641AEB8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8364D9-6AAE-4428-92AC-BC3F36BBDA8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180DC8-E069-4390-8636-3618A40222D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2724E8-A1AB-4A34-8817-CFD98A30FA4D}"/>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123F8870-11FD-4D51-B8F7-1D5DE69FCE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9F5300-42CC-4DE8-97F4-9EDF6AB0F1E8}"/>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4049489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C245A-5800-4D5D-A9A3-EA664D214B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AAD888-8AC4-421F-924A-F4D7465583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A2A7075-FC8B-4EC3-B60D-2D18B6041BD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5398AE-DA4D-47CF-96A2-A00F9E10C9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ED99948-3E6B-44CA-8F08-D0677617702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65B80A-20D6-4EEF-8EA1-7DE214B876E9}"/>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6647929B-6280-42DC-AFD1-F8ED132F7A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358AB7-88DE-4893-89B7-EDF871F8F0A9}"/>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93851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327B6-534E-416F-A3F2-0C92A095CD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65D099-2CD2-4C64-9520-1E078C1056A5}"/>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003C3276-183F-4C66-8994-F83351C1317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0C93E0-39F5-415D-A812-EEEC16260075}"/>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3249584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356EDF-8427-4CC1-9A54-AAEAC45E55A3}"/>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5372CB3E-BB44-4FAC-8DEA-E6E8585209A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ACB0D5-0352-4288-AC2F-3AC7326C9FB2}"/>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1218514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D3403-0DD6-4BD1-820A-D2B865B696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2E65919-BE89-4B71-B6E4-54FD4EC36B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03CB29-2074-4B6D-AB66-09F09EF233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9DCC2C7-3E3C-49EA-A972-6FF16CE585F5}"/>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ED2D5504-386C-4C69-9A58-7F617A8788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283E3D-BEB6-4E54-A75A-3555DEBF2AEE}"/>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3636374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E52B0D-073A-474C-BE90-1BDDCA4746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49E230-2C5D-4952-A2E9-7A13FE0CD2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289728-6829-4E9C-BB82-4C15CA84BE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2A7EEB41-B6EA-4DBE-846D-CC2B7C918E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B20ABF-E22E-429F-8777-A6FEF5DCB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C985DC-A2C5-484A-BC66-850A2FC5D29C}" type="slidenum">
              <a:rPr lang="en-US" smtClean="0"/>
              <a:t>‹#›</a:t>
            </a:fld>
            <a:endParaRPr lang="en-US"/>
          </a:p>
        </p:txBody>
      </p:sp>
    </p:spTree>
    <p:extLst>
      <p:ext uri="{BB962C8B-B14F-4D97-AF65-F5344CB8AC3E}">
        <p14:creationId xmlns:p14="http://schemas.microsoft.com/office/powerpoint/2010/main" val="2366141053"/>
      </p:ext>
    </p:extLst>
  </p:cSld>
  <p:clrMap bg1="lt1" tx1="dk1" bg2="lt2" tx2="dk2" accent1="accent1" accent2="accent2" accent3="accent3" accent4="accent4" accent5="accent5" accent6="accent6" hlink="hlink" folHlink="folHlink"/>
  <p:sldLayoutIdLst>
    <p:sldLayoutId id="2147483683"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chart" Target="../charts/chart10.xml"/><Relationship Id="rId5" Type="http://schemas.openxmlformats.org/officeDocument/2006/relationships/image" Target="../media/image2.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13EEB-C23A-488A-997F-0F5FC29DF165}"/>
              </a:ext>
            </a:extLst>
          </p:cNvPr>
          <p:cNvSpPr>
            <a:spLocks noGrp="1"/>
          </p:cNvSpPr>
          <p:nvPr>
            <p:ph type="ctrTitle"/>
          </p:nvPr>
        </p:nvSpPr>
        <p:spPr>
          <a:xfrm>
            <a:off x="1473063" y="382912"/>
            <a:ext cx="9144000" cy="1735579"/>
          </a:xfrm>
        </p:spPr>
        <p:txBody>
          <a:bodyPr>
            <a:normAutofit fontScale="90000"/>
          </a:bodyPr>
          <a:lstStyle/>
          <a:p>
            <a:r>
              <a:rPr lang="en-US" sz="4800" dirty="0">
                <a:latin typeface="Cambria" panose="02040503050406030204" pitchFamily="18" charset="0"/>
                <a:ea typeface="Cambria" panose="02040503050406030204" pitchFamily="18" charset="0"/>
              </a:rPr>
              <a:t>Santa Ana Unified School District</a:t>
            </a:r>
            <a:br>
              <a:rPr lang="en-US" sz="4800" dirty="0">
                <a:latin typeface="Cambria" panose="02040503050406030204" pitchFamily="18" charset="0"/>
                <a:ea typeface="Cambria" panose="02040503050406030204" pitchFamily="18" charset="0"/>
              </a:rPr>
            </a:br>
            <a:r>
              <a:rPr lang="en-US" sz="4800" dirty="0">
                <a:latin typeface="Cambria" panose="02040503050406030204" pitchFamily="18" charset="0"/>
                <a:ea typeface="Cambria" panose="02040503050406030204" pitchFamily="18" charset="0"/>
              </a:rPr>
              <a:t>2024-2025 Adopted Budget Report</a:t>
            </a:r>
          </a:p>
        </p:txBody>
      </p:sp>
      <p:sp>
        <p:nvSpPr>
          <p:cNvPr id="3" name="Subtitle 2">
            <a:extLst>
              <a:ext uri="{FF2B5EF4-FFF2-40B4-BE49-F238E27FC236}">
                <a16:creationId xmlns:a16="http://schemas.microsoft.com/office/drawing/2014/main" id="{2E20C6C5-0147-419A-AD16-A47EF678E91D}"/>
              </a:ext>
            </a:extLst>
          </p:cNvPr>
          <p:cNvSpPr>
            <a:spLocks noGrp="1"/>
          </p:cNvSpPr>
          <p:nvPr>
            <p:ph type="subTitle" idx="1"/>
          </p:nvPr>
        </p:nvSpPr>
        <p:spPr>
          <a:xfrm>
            <a:off x="3924300" y="4039439"/>
            <a:ext cx="4343400" cy="1076934"/>
          </a:xfrm>
        </p:spPr>
        <p:txBody>
          <a:bodyPr>
            <a:normAutofit/>
          </a:bodyPr>
          <a:lstStyle/>
          <a:p>
            <a:endParaRPr lang="en-US" dirty="0"/>
          </a:p>
          <a:p>
            <a:r>
              <a:rPr lang="en-US" sz="3200" dirty="0">
                <a:latin typeface="Cambria" panose="02040503050406030204" pitchFamily="18" charset="0"/>
                <a:ea typeface="Cambria" panose="02040503050406030204" pitchFamily="18" charset="0"/>
              </a:rPr>
              <a:t>June 11, 2024</a:t>
            </a:r>
          </a:p>
        </p:txBody>
      </p:sp>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618665" y="3966828"/>
            <a:ext cx="2379197" cy="2299090"/>
          </a:xfrm>
          <a:prstGeom prst="rect">
            <a:avLst/>
          </a:prstGeom>
        </p:spPr>
      </p:pic>
      <p:pic>
        <p:nvPicPr>
          <p:cNvPr id="7" name="Picture 6">
            <a:extLst>
              <a:ext uri="{FF2B5EF4-FFF2-40B4-BE49-F238E27FC236}">
                <a16:creationId xmlns:a16="http://schemas.microsoft.com/office/drawing/2014/main" id="{4F9EC888-467D-47A1-B8E7-C0E1B02787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67518" y="3966828"/>
            <a:ext cx="2299090" cy="2299090"/>
          </a:xfrm>
          <a:prstGeom prst="rect">
            <a:avLst/>
          </a:prstGeom>
        </p:spPr>
      </p:pic>
      <p:sp>
        <p:nvSpPr>
          <p:cNvPr id="15" name="TextBox 14">
            <a:extLst>
              <a:ext uri="{FF2B5EF4-FFF2-40B4-BE49-F238E27FC236}">
                <a16:creationId xmlns:a16="http://schemas.microsoft.com/office/drawing/2014/main" id="{6463AC02-0C44-438A-958D-BE012A715AD4}"/>
              </a:ext>
            </a:extLst>
          </p:cNvPr>
          <p:cNvSpPr txBox="1"/>
          <p:nvPr/>
        </p:nvSpPr>
        <p:spPr>
          <a:xfrm flipH="1">
            <a:off x="3288154" y="2804417"/>
            <a:ext cx="5628941" cy="1077218"/>
          </a:xfrm>
          <a:prstGeom prst="rect">
            <a:avLst/>
          </a:prstGeom>
          <a:noFill/>
        </p:spPr>
        <p:txBody>
          <a:bodyPr wrap="square" rtlCol="0">
            <a:spAutoFit/>
          </a:bodyPr>
          <a:lstStyle/>
          <a:p>
            <a:pPr algn="ctr"/>
            <a:r>
              <a:rPr lang="en-US" sz="3200" dirty="0"/>
              <a:t>BOARD PRIORITY: Organizational Efficiency &amp; Effectiveness</a:t>
            </a:r>
          </a:p>
        </p:txBody>
      </p:sp>
    </p:spTree>
    <p:extLst>
      <p:ext uri="{BB962C8B-B14F-4D97-AF65-F5344CB8AC3E}">
        <p14:creationId xmlns:p14="http://schemas.microsoft.com/office/powerpoint/2010/main" val="282257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10</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24" name="Title 1">
            <a:extLst>
              <a:ext uri="{FF2B5EF4-FFF2-40B4-BE49-F238E27FC236}">
                <a16:creationId xmlns:a16="http://schemas.microsoft.com/office/drawing/2014/main" id="{A7AB20E1-7835-447A-B044-B5F386F36D73}"/>
              </a:ext>
            </a:extLst>
          </p:cNvPr>
          <p:cNvSpPr>
            <a:spLocks noGrp="1"/>
          </p:cNvSpPr>
          <p:nvPr>
            <p:ph type="ctrTitle"/>
          </p:nvPr>
        </p:nvSpPr>
        <p:spPr>
          <a:xfrm rot="19056004">
            <a:off x="-4963" y="1173277"/>
            <a:ext cx="2734152" cy="584153"/>
          </a:xfrm>
        </p:spPr>
        <p:txBody>
          <a:bodyPr>
            <a:normAutofit fontScale="90000"/>
          </a:bodyPr>
          <a:lstStyle/>
          <a:p>
            <a:r>
              <a:rPr lang="en-US" sz="3600" dirty="0">
                <a:latin typeface="Cambria" panose="02040503050406030204" pitchFamily="18" charset="0"/>
                <a:ea typeface="Cambria" panose="02040503050406030204" pitchFamily="18" charset="0"/>
              </a:rPr>
              <a:t>Revenue</a:t>
            </a:r>
          </a:p>
        </p:txBody>
      </p:sp>
      <p:cxnSp>
        <p:nvCxnSpPr>
          <p:cNvPr id="16" name="Straight Connector 15">
            <a:extLst>
              <a:ext uri="{FF2B5EF4-FFF2-40B4-BE49-F238E27FC236}">
                <a16:creationId xmlns:a16="http://schemas.microsoft.com/office/drawing/2014/main" id="{2BA785A7-85EE-4DE4-831E-A88A159C67DD}"/>
              </a:ext>
            </a:extLst>
          </p:cNvPr>
          <p:cNvCxnSpPr>
            <a:cxnSpLocks/>
          </p:cNvCxnSpPr>
          <p:nvPr/>
        </p:nvCxnSpPr>
        <p:spPr>
          <a:xfrm flipV="1">
            <a:off x="7906789" y="430306"/>
            <a:ext cx="0" cy="5443370"/>
          </a:xfrm>
          <a:prstGeom prst="line">
            <a:avLst/>
          </a:prstGeom>
          <a:ln w="31750">
            <a:solidFill>
              <a:srgbClr val="F00000"/>
            </a:solidFill>
          </a:ln>
        </p:spPr>
        <p:style>
          <a:lnRef idx="1">
            <a:schemeClr val="accent1"/>
          </a:lnRef>
          <a:fillRef idx="0">
            <a:schemeClr val="accent1"/>
          </a:fillRef>
          <a:effectRef idx="0">
            <a:schemeClr val="accent1"/>
          </a:effectRef>
          <a:fontRef idx="minor">
            <a:schemeClr val="tx1"/>
          </a:fontRef>
        </p:style>
      </p:cxnSp>
      <p:sp>
        <p:nvSpPr>
          <p:cNvPr id="18" name="TextBox 1">
            <a:extLst>
              <a:ext uri="{FF2B5EF4-FFF2-40B4-BE49-F238E27FC236}">
                <a16:creationId xmlns:a16="http://schemas.microsoft.com/office/drawing/2014/main" id="{96257BF3-78DC-4794-A995-1D504407D323}"/>
              </a:ext>
            </a:extLst>
          </p:cNvPr>
          <p:cNvSpPr txBox="1"/>
          <p:nvPr/>
        </p:nvSpPr>
        <p:spPr>
          <a:xfrm>
            <a:off x="7906789" y="592082"/>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Projections</a:t>
            </a:r>
            <a:r>
              <a:rPr lang="en-US" sz="1200" b="1" dirty="0">
                <a:sym typeface="Wingdings" panose="05000000000000000000" pitchFamily="2" charset="2"/>
              </a:rPr>
              <a:t></a:t>
            </a:r>
            <a:endParaRPr lang="en-US" sz="1200" b="1" dirty="0"/>
          </a:p>
        </p:txBody>
      </p:sp>
      <p:sp>
        <p:nvSpPr>
          <p:cNvPr id="20" name="TextBox 1">
            <a:extLst>
              <a:ext uri="{FF2B5EF4-FFF2-40B4-BE49-F238E27FC236}">
                <a16:creationId xmlns:a16="http://schemas.microsoft.com/office/drawing/2014/main" id="{006B617B-E58F-4D1C-95BC-3BCACA7259BC}"/>
              </a:ext>
            </a:extLst>
          </p:cNvPr>
          <p:cNvSpPr txBox="1"/>
          <p:nvPr/>
        </p:nvSpPr>
        <p:spPr>
          <a:xfrm>
            <a:off x="7099216" y="592082"/>
            <a:ext cx="807572"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sym typeface="Wingdings" panose="05000000000000000000" pitchFamily="2" charset="2"/>
              </a:rPr>
              <a:t></a:t>
            </a:r>
            <a:r>
              <a:rPr lang="en-US" sz="1200" b="1" dirty="0"/>
              <a:t>Actuals</a:t>
            </a:r>
          </a:p>
        </p:txBody>
      </p:sp>
      <p:graphicFrame>
        <p:nvGraphicFramePr>
          <p:cNvPr id="19" name="Chart 18">
            <a:extLst>
              <a:ext uri="{FF2B5EF4-FFF2-40B4-BE49-F238E27FC236}">
                <a16:creationId xmlns:a16="http://schemas.microsoft.com/office/drawing/2014/main" id="{F94E2E87-A3D4-469A-A5C4-57098026662C}"/>
              </a:ext>
            </a:extLst>
          </p:cNvPr>
          <p:cNvGraphicFramePr>
            <a:graphicFrameLocks noGrp="1"/>
          </p:cNvGraphicFramePr>
          <p:nvPr>
            <p:extLst>
              <p:ext uri="{D42A27DB-BD31-4B8C-83A1-F6EECF244321}">
                <p14:modId xmlns:p14="http://schemas.microsoft.com/office/powerpoint/2010/main" val="1560261582"/>
              </p:ext>
            </p:extLst>
          </p:nvPr>
        </p:nvGraphicFramePr>
        <p:xfrm>
          <a:off x="3072137" y="290510"/>
          <a:ext cx="8667750" cy="629602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437687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11</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24" name="Title 1">
            <a:extLst>
              <a:ext uri="{FF2B5EF4-FFF2-40B4-BE49-F238E27FC236}">
                <a16:creationId xmlns:a16="http://schemas.microsoft.com/office/drawing/2014/main" id="{A7AB20E1-7835-447A-B044-B5F386F36D73}"/>
              </a:ext>
            </a:extLst>
          </p:cNvPr>
          <p:cNvSpPr>
            <a:spLocks noGrp="1"/>
          </p:cNvSpPr>
          <p:nvPr>
            <p:ph type="ctrTitle"/>
          </p:nvPr>
        </p:nvSpPr>
        <p:spPr>
          <a:xfrm rot="19056004">
            <a:off x="-4963" y="1173277"/>
            <a:ext cx="2734152" cy="584153"/>
          </a:xfrm>
        </p:spPr>
        <p:txBody>
          <a:bodyPr>
            <a:normAutofit fontScale="90000"/>
          </a:bodyPr>
          <a:lstStyle/>
          <a:p>
            <a:r>
              <a:rPr lang="en-US" sz="3600" dirty="0">
                <a:latin typeface="Cambria" panose="02040503050406030204" pitchFamily="18" charset="0"/>
                <a:ea typeface="Cambria" panose="02040503050406030204" pitchFamily="18" charset="0"/>
              </a:rPr>
              <a:t>Revenue</a:t>
            </a:r>
          </a:p>
        </p:txBody>
      </p:sp>
      <p:graphicFrame>
        <p:nvGraphicFramePr>
          <p:cNvPr id="16" name="Chart 15">
            <a:extLst>
              <a:ext uri="{FF2B5EF4-FFF2-40B4-BE49-F238E27FC236}">
                <a16:creationId xmlns:a16="http://schemas.microsoft.com/office/drawing/2014/main" id="{A920894A-E3F6-4542-8D2A-FB8A713389EB}"/>
              </a:ext>
            </a:extLst>
          </p:cNvPr>
          <p:cNvGraphicFramePr>
            <a:graphicFrameLocks/>
          </p:cNvGraphicFramePr>
          <p:nvPr>
            <p:extLst>
              <p:ext uri="{D42A27DB-BD31-4B8C-83A1-F6EECF244321}">
                <p14:modId xmlns:p14="http://schemas.microsoft.com/office/powerpoint/2010/main" val="1093915338"/>
              </p:ext>
            </p:extLst>
          </p:nvPr>
        </p:nvGraphicFramePr>
        <p:xfrm>
          <a:off x="1577748" y="721387"/>
          <a:ext cx="5971941" cy="3767547"/>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a:extLst>
              <a:ext uri="{FF2B5EF4-FFF2-40B4-BE49-F238E27FC236}">
                <a16:creationId xmlns:a16="http://schemas.microsoft.com/office/drawing/2014/main" id="{DC00FAC9-9B26-455B-A9CD-1A64974789F0}"/>
              </a:ext>
            </a:extLst>
          </p:cNvPr>
          <p:cNvSpPr txBox="1"/>
          <p:nvPr/>
        </p:nvSpPr>
        <p:spPr>
          <a:xfrm>
            <a:off x="9296296" y="-735738"/>
            <a:ext cx="2184865" cy="369332"/>
          </a:xfrm>
          <a:prstGeom prst="rect">
            <a:avLst/>
          </a:prstGeom>
          <a:noFill/>
        </p:spPr>
        <p:txBody>
          <a:bodyPr wrap="square" rtlCol="0">
            <a:spAutoFit/>
          </a:bodyPr>
          <a:lstStyle/>
          <a:p>
            <a:r>
              <a:rPr lang="en-US" b="1" dirty="0"/>
              <a:t>2024-2025 Revenue</a:t>
            </a:r>
          </a:p>
        </p:txBody>
      </p:sp>
      <p:graphicFrame>
        <p:nvGraphicFramePr>
          <p:cNvPr id="17" name="Chart 16">
            <a:extLst>
              <a:ext uri="{FF2B5EF4-FFF2-40B4-BE49-F238E27FC236}">
                <a16:creationId xmlns:a16="http://schemas.microsoft.com/office/drawing/2014/main" id="{74447248-8B17-4D5D-84B4-B2ED9C721AB0}"/>
              </a:ext>
            </a:extLst>
          </p:cNvPr>
          <p:cNvGraphicFramePr>
            <a:graphicFrameLocks noGrp="1"/>
          </p:cNvGraphicFramePr>
          <p:nvPr>
            <p:extLst>
              <p:ext uri="{D42A27DB-BD31-4B8C-83A1-F6EECF244321}">
                <p14:modId xmlns:p14="http://schemas.microsoft.com/office/powerpoint/2010/main" val="1111134721"/>
              </p:ext>
            </p:extLst>
          </p:nvPr>
        </p:nvGraphicFramePr>
        <p:xfrm>
          <a:off x="2873150" y="327846"/>
          <a:ext cx="9530481" cy="6293013"/>
        </p:xfrm>
        <a:graphic>
          <a:graphicData uri="http://schemas.openxmlformats.org/drawingml/2006/chart">
            <c:chart xmlns:c="http://schemas.openxmlformats.org/drawingml/2006/chart" xmlns:r="http://schemas.openxmlformats.org/officeDocument/2006/relationships" r:id="rId6"/>
          </a:graphicData>
        </a:graphic>
      </p:graphicFrame>
      <p:sp>
        <p:nvSpPr>
          <p:cNvPr id="3" name="TextBox 2">
            <a:extLst>
              <a:ext uri="{FF2B5EF4-FFF2-40B4-BE49-F238E27FC236}">
                <a16:creationId xmlns:a16="http://schemas.microsoft.com/office/drawing/2014/main" id="{3F9F5D9F-26F6-449F-A80F-47D68D504D3A}"/>
              </a:ext>
            </a:extLst>
          </p:cNvPr>
          <p:cNvSpPr txBox="1"/>
          <p:nvPr/>
        </p:nvSpPr>
        <p:spPr>
          <a:xfrm>
            <a:off x="9698804" y="721387"/>
            <a:ext cx="2177509" cy="646331"/>
          </a:xfrm>
          <a:prstGeom prst="rect">
            <a:avLst/>
          </a:prstGeom>
          <a:solidFill>
            <a:schemeClr val="tx1"/>
          </a:solidFill>
        </p:spPr>
        <p:txBody>
          <a:bodyPr wrap="square" rtlCol="0">
            <a:spAutoFit/>
          </a:bodyPr>
          <a:lstStyle/>
          <a:p>
            <a:pPr algn="ctr"/>
            <a:r>
              <a:rPr lang="en-US" dirty="0">
                <a:solidFill>
                  <a:schemeClr val="bg1"/>
                </a:solidFill>
              </a:rPr>
              <a:t>2024-2025 Revenue</a:t>
            </a:r>
          </a:p>
          <a:p>
            <a:pPr algn="ctr"/>
            <a:r>
              <a:rPr lang="en-US" dirty="0">
                <a:solidFill>
                  <a:schemeClr val="bg1"/>
                </a:solidFill>
              </a:rPr>
              <a:t>Adopted Budget</a:t>
            </a:r>
          </a:p>
        </p:txBody>
      </p:sp>
    </p:spTree>
    <p:extLst>
      <p:ext uri="{BB962C8B-B14F-4D97-AF65-F5344CB8AC3E}">
        <p14:creationId xmlns:p14="http://schemas.microsoft.com/office/powerpoint/2010/main" val="3568360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12</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24" name="Title 1">
            <a:extLst>
              <a:ext uri="{FF2B5EF4-FFF2-40B4-BE49-F238E27FC236}">
                <a16:creationId xmlns:a16="http://schemas.microsoft.com/office/drawing/2014/main" id="{A7AB20E1-7835-447A-B044-B5F386F36D73}"/>
              </a:ext>
            </a:extLst>
          </p:cNvPr>
          <p:cNvSpPr>
            <a:spLocks noGrp="1"/>
          </p:cNvSpPr>
          <p:nvPr>
            <p:ph type="ctrTitle"/>
          </p:nvPr>
        </p:nvSpPr>
        <p:spPr>
          <a:xfrm rot="19056004">
            <a:off x="-4963" y="1173277"/>
            <a:ext cx="2734152" cy="584153"/>
          </a:xfrm>
        </p:spPr>
        <p:txBody>
          <a:bodyPr>
            <a:normAutofit fontScale="90000"/>
          </a:bodyPr>
          <a:lstStyle/>
          <a:p>
            <a:r>
              <a:rPr lang="en-US" sz="3600" dirty="0">
                <a:latin typeface="Cambria" panose="02040503050406030204" pitchFamily="18" charset="0"/>
                <a:ea typeface="Cambria" panose="02040503050406030204" pitchFamily="18" charset="0"/>
              </a:rPr>
              <a:t>LCFF Revenue</a:t>
            </a:r>
          </a:p>
        </p:txBody>
      </p:sp>
      <p:pic>
        <p:nvPicPr>
          <p:cNvPr id="3" name="Picture 2">
            <a:extLst>
              <a:ext uri="{FF2B5EF4-FFF2-40B4-BE49-F238E27FC236}">
                <a16:creationId xmlns:a16="http://schemas.microsoft.com/office/drawing/2014/main" id="{833AD720-B26B-414F-A37D-9DDB1677D8F7}"/>
              </a:ext>
            </a:extLst>
          </p:cNvPr>
          <p:cNvPicPr>
            <a:picLocks noChangeAspect="1"/>
          </p:cNvPicPr>
          <p:nvPr/>
        </p:nvPicPr>
        <p:blipFill>
          <a:blip r:embed="rId5"/>
          <a:stretch>
            <a:fillRect/>
          </a:stretch>
        </p:blipFill>
        <p:spPr>
          <a:xfrm>
            <a:off x="2311278" y="1101235"/>
            <a:ext cx="9461623" cy="2205443"/>
          </a:xfrm>
          <a:prstGeom prst="rect">
            <a:avLst/>
          </a:prstGeom>
        </p:spPr>
      </p:pic>
    </p:spTree>
    <p:extLst>
      <p:ext uri="{BB962C8B-B14F-4D97-AF65-F5344CB8AC3E}">
        <p14:creationId xmlns:p14="http://schemas.microsoft.com/office/powerpoint/2010/main" val="477057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13</a:t>
            </a:fld>
            <a:endParaRPr lang="en-US" dirty="0"/>
          </a:p>
        </p:txBody>
      </p:sp>
      <p:pic>
        <p:nvPicPr>
          <p:cNvPr id="20" name="Picture 19">
            <a:extLst>
              <a:ext uri="{FF2B5EF4-FFF2-40B4-BE49-F238E27FC236}">
                <a16:creationId xmlns:a16="http://schemas.microsoft.com/office/drawing/2014/main" id="{E57E4EF4-4723-4099-B4C8-6B5E00BB58F6}"/>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21" name="Picture 20">
            <a:extLst>
              <a:ext uri="{FF2B5EF4-FFF2-40B4-BE49-F238E27FC236}">
                <a16:creationId xmlns:a16="http://schemas.microsoft.com/office/drawing/2014/main" id="{E868B1B9-70F8-4301-8615-9E7551CE1B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22" name="Title 1">
            <a:extLst>
              <a:ext uri="{FF2B5EF4-FFF2-40B4-BE49-F238E27FC236}">
                <a16:creationId xmlns:a16="http://schemas.microsoft.com/office/drawing/2014/main" id="{C6DD51EC-9FE7-4F2D-B135-55D249CF73E0}"/>
              </a:ext>
            </a:extLst>
          </p:cNvPr>
          <p:cNvSpPr>
            <a:spLocks noGrp="1"/>
          </p:cNvSpPr>
          <p:nvPr>
            <p:ph type="ctrTitle"/>
          </p:nvPr>
        </p:nvSpPr>
        <p:spPr>
          <a:xfrm rot="19056004">
            <a:off x="-9573" y="1031227"/>
            <a:ext cx="2734152" cy="1032112"/>
          </a:xfrm>
        </p:spPr>
        <p:txBody>
          <a:bodyPr>
            <a:normAutofit fontScale="90000"/>
          </a:bodyPr>
          <a:lstStyle/>
          <a:p>
            <a:r>
              <a:rPr lang="en-US" sz="3600" dirty="0">
                <a:latin typeface="Cambria" panose="02040503050406030204" pitchFamily="18" charset="0"/>
                <a:ea typeface="Cambria" panose="02040503050406030204" pitchFamily="18" charset="0"/>
              </a:rPr>
              <a:t>Salaries &amp; Benefits</a:t>
            </a:r>
          </a:p>
        </p:txBody>
      </p:sp>
      <p:sp>
        <p:nvSpPr>
          <p:cNvPr id="23" name="TextBox 22">
            <a:extLst>
              <a:ext uri="{FF2B5EF4-FFF2-40B4-BE49-F238E27FC236}">
                <a16:creationId xmlns:a16="http://schemas.microsoft.com/office/drawing/2014/main" id="{95BBFC6F-4E0B-4539-B5DF-8250394D9F24}"/>
              </a:ext>
            </a:extLst>
          </p:cNvPr>
          <p:cNvSpPr txBox="1"/>
          <p:nvPr/>
        </p:nvSpPr>
        <p:spPr>
          <a:xfrm>
            <a:off x="3724760" y="3638772"/>
            <a:ext cx="7780541" cy="2308324"/>
          </a:xfrm>
          <a:prstGeom prst="rect">
            <a:avLst/>
          </a:prstGeom>
          <a:noFill/>
        </p:spPr>
        <p:txBody>
          <a:bodyPr wrap="square" rtlCol="0">
            <a:spAutoFit/>
          </a:bodyPr>
          <a:lstStyle/>
          <a:p>
            <a:r>
              <a:rPr lang="en-US" b="1" u="sng" dirty="0"/>
              <a:t>Variances</a:t>
            </a:r>
          </a:p>
          <a:p>
            <a:pPr marL="285750" indent="-285750">
              <a:buFont typeface="Arial" panose="020B0604020202020204" pitchFamily="34" charset="0"/>
              <a:buChar char="•"/>
            </a:pPr>
            <a:r>
              <a:rPr lang="en-US" dirty="0"/>
              <a:t>Certificated</a:t>
            </a:r>
          </a:p>
          <a:p>
            <a:pPr marL="742950" lvl="1" indent="-285750">
              <a:buFont typeface="Arial" panose="020B0604020202020204" pitchFamily="34" charset="0"/>
              <a:buChar char="•"/>
            </a:pPr>
            <a:r>
              <a:rPr lang="en-US" dirty="0"/>
              <a:t>Potential increase</a:t>
            </a:r>
          </a:p>
          <a:p>
            <a:pPr marL="742950" lvl="1" indent="-285750">
              <a:buFont typeface="Arial" panose="020B0604020202020204" pitchFamily="34" charset="0"/>
              <a:buChar char="•"/>
            </a:pPr>
            <a:r>
              <a:rPr lang="en-US" dirty="0"/>
              <a:t>Reductions--attrition</a:t>
            </a:r>
          </a:p>
          <a:p>
            <a:pPr marL="285750" indent="-285750">
              <a:buFont typeface="Arial" panose="020B0604020202020204" pitchFamily="34" charset="0"/>
              <a:buChar char="•"/>
            </a:pPr>
            <a:r>
              <a:rPr lang="en-US" dirty="0"/>
              <a:t>Classified</a:t>
            </a:r>
          </a:p>
          <a:p>
            <a:pPr marL="742950" lvl="1" indent="-285750">
              <a:buFont typeface="Arial" panose="020B0604020202020204" pitchFamily="34" charset="0"/>
              <a:buChar char="•"/>
            </a:pPr>
            <a:r>
              <a:rPr lang="en-US" dirty="0"/>
              <a:t>Salary Increases</a:t>
            </a:r>
          </a:p>
          <a:p>
            <a:pPr marL="742950" lvl="1" indent="-285750">
              <a:buFont typeface="Arial" panose="020B0604020202020204" pitchFamily="34" charset="0"/>
              <a:buChar char="•"/>
            </a:pPr>
            <a:r>
              <a:rPr lang="en-US" dirty="0"/>
              <a:t>Filled vacancies</a:t>
            </a:r>
          </a:p>
          <a:p>
            <a:pPr marL="1200150" lvl="2" indent="-285750">
              <a:buFont typeface="Arial" panose="020B0604020202020204" pitchFamily="34" charset="0"/>
              <a:buChar char="•"/>
            </a:pPr>
            <a:endParaRPr lang="en-US" dirty="0"/>
          </a:p>
        </p:txBody>
      </p:sp>
      <p:pic>
        <p:nvPicPr>
          <p:cNvPr id="3" name="Picture 2">
            <a:extLst>
              <a:ext uri="{FF2B5EF4-FFF2-40B4-BE49-F238E27FC236}">
                <a16:creationId xmlns:a16="http://schemas.microsoft.com/office/drawing/2014/main" id="{135447B1-C197-4B58-BD6B-53CBAAE9AEC9}"/>
              </a:ext>
            </a:extLst>
          </p:cNvPr>
          <p:cNvPicPr>
            <a:picLocks noChangeAspect="1"/>
          </p:cNvPicPr>
          <p:nvPr/>
        </p:nvPicPr>
        <p:blipFill>
          <a:blip r:embed="rId5"/>
          <a:stretch>
            <a:fillRect/>
          </a:stretch>
        </p:blipFill>
        <p:spPr>
          <a:xfrm>
            <a:off x="2009560" y="1626154"/>
            <a:ext cx="9946970" cy="1785661"/>
          </a:xfrm>
          <a:prstGeom prst="rect">
            <a:avLst/>
          </a:prstGeom>
        </p:spPr>
      </p:pic>
      <p:sp>
        <p:nvSpPr>
          <p:cNvPr id="18" name="Arrow: Curved Down 17">
            <a:extLst>
              <a:ext uri="{FF2B5EF4-FFF2-40B4-BE49-F238E27FC236}">
                <a16:creationId xmlns:a16="http://schemas.microsoft.com/office/drawing/2014/main" id="{D9626D65-FD1C-47A2-B475-1BFB6A88F7A7}"/>
              </a:ext>
            </a:extLst>
          </p:cNvPr>
          <p:cNvSpPr/>
          <p:nvPr/>
        </p:nvSpPr>
        <p:spPr>
          <a:xfrm>
            <a:off x="5139321" y="1220849"/>
            <a:ext cx="1550988" cy="3048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9" name="Arrow: Curved Down 18">
            <a:extLst>
              <a:ext uri="{FF2B5EF4-FFF2-40B4-BE49-F238E27FC236}">
                <a16:creationId xmlns:a16="http://schemas.microsoft.com/office/drawing/2014/main" id="{3C755FA3-1077-403A-9715-FAFFE36C8481}"/>
              </a:ext>
            </a:extLst>
          </p:cNvPr>
          <p:cNvSpPr/>
          <p:nvPr/>
        </p:nvSpPr>
        <p:spPr>
          <a:xfrm>
            <a:off x="6901425" y="1220849"/>
            <a:ext cx="1550988" cy="304800"/>
          </a:xfrm>
          <a:prstGeom prst="curved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Tree>
    <p:extLst>
      <p:ext uri="{BB962C8B-B14F-4D97-AF65-F5344CB8AC3E}">
        <p14:creationId xmlns:p14="http://schemas.microsoft.com/office/powerpoint/2010/main" val="1839148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Chart 17">
            <a:extLst>
              <a:ext uri="{FF2B5EF4-FFF2-40B4-BE49-F238E27FC236}">
                <a16:creationId xmlns:a16="http://schemas.microsoft.com/office/drawing/2014/main" id="{5D4A4F98-0D30-4B01-B4E2-00C17151BCC6}"/>
              </a:ext>
            </a:extLst>
          </p:cNvPr>
          <p:cNvGraphicFramePr>
            <a:graphicFrameLocks noGrp="1"/>
          </p:cNvGraphicFramePr>
          <p:nvPr>
            <p:extLst>
              <p:ext uri="{D42A27DB-BD31-4B8C-83A1-F6EECF244321}">
                <p14:modId xmlns:p14="http://schemas.microsoft.com/office/powerpoint/2010/main" val="1406933942"/>
              </p:ext>
            </p:extLst>
          </p:nvPr>
        </p:nvGraphicFramePr>
        <p:xfrm>
          <a:off x="2788803" y="282493"/>
          <a:ext cx="8662051" cy="6293013"/>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14</a:t>
            </a:fld>
            <a:endParaRPr lang="en-US" dirty="0"/>
          </a:p>
        </p:txBody>
      </p:sp>
      <p:pic>
        <p:nvPicPr>
          <p:cNvPr id="20" name="Picture 19">
            <a:extLst>
              <a:ext uri="{FF2B5EF4-FFF2-40B4-BE49-F238E27FC236}">
                <a16:creationId xmlns:a16="http://schemas.microsoft.com/office/drawing/2014/main" id="{E57E4EF4-4723-4099-B4C8-6B5E00BB58F6}"/>
              </a:ext>
            </a:extLst>
          </p:cNvPr>
          <p:cNvPicPr>
            <a:picLocks noChangeAspect="1"/>
          </p:cNvPicPr>
          <p:nvPr/>
        </p:nvPicPr>
        <p:blipFill>
          <a:blip r:embed="rId4"/>
          <a:stretch>
            <a:fillRect/>
          </a:stretch>
        </p:blipFill>
        <p:spPr>
          <a:xfrm>
            <a:off x="877956" y="3012879"/>
            <a:ext cx="1295402" cy="1251786"/>
          </a:xfrm>
          <a:prstGeom prst="rect">
            <a:avLst/>
          </a:prstGeom>
        </p:spPr>
      </p:pic>
      <p:pic>
        <p:nvPicPr>
          <p:cNvPr id="21" name="Picture 20">
            <a:extLst>
              <a:ext uri="{FF2B5EF4-FFF2-40B4-BE49-F238E27FC236}">
                <a16:creationId xmlns:a16="http://schemas.microsoft.com/office/drawing/2014/main" id="{E868B1B9-70F8-4301-8615-9E7551CE1B2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22" name="Title 1">
            <a:extLst>
              <a:ext uri="{FF2B5EF4-FFF2-40B4-BE49-F238E27FC236}">
                <a16:creationId xmlns:a16="http://schemas.microsoft.com/office/drawing/2014/main" id="{C6DD51EC-9FE7-4F2D-B135-55D249CF73E0}"/>
              </a:ext>
            </a:extLst>
          </p:cNvPr>
          <p:cNvSpPr>
            <a:spLocks noGrp="1"/>
          </p:cNvSpPr>
          <p:nvPr>
            <p:ph type="ctrTitle"/>
          </p:nvPr>
        </p:nvSpPr>
        <p:spPr>
          <a:xfrm rot="19056004">
            <a:off x="-9573" y="1031227"/>
            <a:ext cx="2734152" cy="1032112"/>
          </a:xfrm>
        </p:spPr>
        <p:txBody>
          <a:bodyPr>
            <a:normAutofit fontScale="90000"/>
          </a:bodyPr>
          <a:lstStyle/>
          <a:p>
            <a:r>
              <a:rPr lang="en-US" sz="3600" dirty="0">
                <a:latin typeface="Cambria" panose="02040503050406030204" pitchFamily="18" charset="0"/>
                <a:ea typeface="Cambria" panose="02040503050406030204" pitchFamily="18" charset="0"/>
              </a:rPr>
              <a:t>Salaries &amp; Benefits</a:t>
            </a:r>
          </a:p>
        </p:txBody>
      </p:sp>
      <p:cxnSp>
        <p:nvCxnSpPr>
          <p:cNvPr id="15" name="Straight Connector 14">
            <a:extLst>
              <a:ext uri="{FF2B5EF4-FFF2-40B4-BE49-F238E27FC236}">
                <a16:creationId xmlns:a16="http://schemas.microsoft.com/office/drawing/2014/main" id="{CF45CD79-303D-4F30-9F05-33055C1CBBA0}"/>
              </a:ext>
            </a:extLst>
          </p:cNvPr>
          <p:cNvCxnSpPr>
            <a:cxnSpLocks/>
          </p:cNvCxnSpPr>
          <p:nvPr/>
        </p:nvCxnSpPr>
        <p:spPr>
          <a:xfrm flipV="1">
            <a:off x="7469927" y="454221"/>
            <a:ext cx="0" cy="5559305"/>
          </a:xfrm>
          <a:prstGeom prst="line">
            <a:avLst/>
          </a:prstGeom>
          <a:ln w="31750">
            <a:solidFill>
              <a:srgbClr val="F00000"/>
            </a:solidFill>
          </a:ln>
        </p:spPr>
        <p:style>
          <a:lnRef idx="1">
            <a:schemeClr val="accent1"/>
          </a:lnRef>
          <a:fillRef idx="0">
            <a:schemeClr val="accent1"/>
          </a:fillRef>
          <a:effectRef idx="0">
            <a:schemeClr val="accent1"/>
          </a:effectRef>
          <a:fontRef idx="minor">
            <a:schemeClr val="tx1"/>
          </a:fontRef>
        </p:style>
      </p:cxnSp>
      <p:sp>
        <p:nvSpPr>
          <p:cNvPr id="17" name="TextBox 1">
            <a:extLst>
              <a:ext uri="{FF2B5EF4-FFF2-40B4-BE49-F238E27FC236}">
                <a16:creationId xmlns:a16="http://schemas.microsoft.com/office/drawing/2014/main" id="{E2C9EEB9-866B-40A7-B4D5-4C0BD9D500FA}"/>
              </a:ext>
            </a:extLst>
          </p:cNvPr>
          <p:cNvSpPr txBox="1"/>
          <p:nvPr/>
        </p:nvSpPr>
        <p:spPr>
          <a:xfrm>
            <a:off x="7469924" y="454221"/>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Projections</a:t>
            </a:r>
            <a:r>
              <a:rPr lang="en-US" sz="1200" b="1" dirty="0">
                <a:sym typeface="Wingdings" panose="05000000000000000000" pitchFamily="2" charset="2"/>
              </a:rPr>
              <a:t></a:t>
            </a:r>
            <a:endParaRPr lang="en-US" sz="1200" b="1" dirty="0"/>
          </a:p>
        </p:txBody>
      </p:sp>
      <p:sp>
        <p:nvSpPr>
          <p:cNvPr id="19" name="TextBox 1">
            <a:extLst>
              <a:ext uri="{FF2B5EF4-FFF2-40B4-BE49-F238E27FC236}">
                <a16:creationId xmlns:a16="http://schemas.microsoft.com/office/drawing/2014/main" id="{726CEB33-BD9B-462C-B830-B10671AE26A0}"/>
              </a:ext>
            </a:extLst>
          </p:cNvPr>
          <p:cNvSpPr txBox="1"/>
          <p:nvPr/>
        </p:nvSpPr>
        <p:spPr>
          <a:xfrm>
            <a:off x="6640747" y="454603"/>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sym typeface="Wingdings" panose="05000000000000000000" pitchFamily="2" charset="2"/>
              </a:rPr>
              <a:t> </a:t>
            </a:r>
            <a:r>
              <a:rPr lang="en-US" sz="1200" b="1" dirty="0"/>
              <a:t>Actuals</a:t>
            </a:r>
          </a:p>
        </p:txBody>
      </p:sp>
    </p:spTree>
    <p:extLst>
      <p:ext uri="{BB962C8B-B14F-4D97-AF65-F5344CB8AC3E}">
        <p14:creationId xmlns:p14="http://schemas.microsoft.com/office/powerpoint/2010/main" val="2652687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15</a:t>
            </a:fld>
            <a:endParaRPr lang="en-US" dirty="0"/>
          </a:p>
        </p:txBody>
      </p:sp>
      <p:pic>
        <p:nvPicPr>
          <p:cNvPr id="20" name="Picture 19">
            <a:extLst>
              <a:ext uri="{FF2B5EF4-FFF2-40B4-BE49-F238E27FC236}">
                <a16:creationId xmlns:a16="http://schemas.microsoft.com/office/drawing/2014/main" id="{CCD29A5C-B84B-453A-B425-D5BCB917B649}"/>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21" name="Picture 20">
            <a:extLst>
              <a:ext uri="{FF2B5EF4-FFF2-40B4-BE49-F238E27FC236}">
                <a16:creationId xmlns:a16="http://schemas.microsoft.com/office/drawing/2014/main" id="{0AA9268C-1784-4CD4-8203-2585D315FC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22" name="Title 1">
            <a:extLst>
              <a:ext uri="{FF2B5EF4-FFF2-40B4-BE49-F238E27FC236}">
                <a16:creationId xmlns:a16="http://schemas.microsoft.com/office/drawing/2014/main" id="{C494DADF-6265-447E-B33A-D82E676E9F97}"/>
              </a:ext>
            </a:extLst>
          </p:cNvPr>
          <p:cNvSpPr>
            <a:spLocks noGrp="1"/>
          </p:cNvSpPr>
          <p:nvPr>
            <p:ph type="ctrTitle"/>
          </p:nvPr>
        </p:nvSpPr>
        <p:spPr>
          <a:xfrm rot="19056004">
            <a:off x="-243107" y="836933"/>
            <a:ext cx="3030455" cy="1327873"/>
          </a:xfrm>
        </p:spPr>
        <p:txBody>
          <a:bodyPr>
            <a:normAutofit fontScale="90000"/>
          </a:bodyPr>
          <a:lstStyle/>
          <a:p>
            <a:r>
              <a:rPr lang="en-US" sz="3600" dirty="0">
                <a:latin typeface="Cambria" panose="02040503050406030204" pitchFamily="18" charset="0"/>
                <a:ea typeface="Cambria" panose="02040503050406030204" pitchFamily="18" charset="0"/>
              </a:rPr>
              <a:t>Supplies, Services, &amp; Capital Outlay</a:t>
            </a:r>
          </a:p>
        </p:txBody>
      </p:sp>
      <p:sp>
        <p:nvSpPr>
          <p:cNvPr id="16" name="TextBox 15">
            <a:extLst>
              <a:ext uri="{FF2B5EF4-FFF2-40B4-BE49-F238E27FC236}">
                <a16:creationId xmlns:a16="http://schemas.microsoft.com/office/drawing/2014/main" id="{B67D1A28-343B-4FD0-8D0A-8C602F1D6183}"/>
              </a:ext>
            </a:extLst>
          </p:cNvPr>
          <p:cNvSpPr txBox="1"/>
          <p:nvPr/>
        </p:nvSpPr>
        <p:spPr>
          <a:xfrm>
            <a:off x="4288653" y="3957594"/>
            <a:ext cx="4882220" cy="2585323"/>
          </a:xfrm>
          <a:prstGeom prst="rect">
            <a:avLst/>
          </a:prstGeom>
          <a:noFill/>
        </p:spPr>
        <p:txBody>
          <a:bodyPr wrap="square" rtlCol="0">
            <a:spAutoFit/>
          </a:bodyPr>
          <a:lstStyle/>
          <a:p>
            <a:r>
              <a:rPr lang="en-US" b="1" u="sng" dirty="0"/>
              <a:t>Variances</a:t>
            </a:r>
          </a:p>
          <a:p>
            <a:pPr marL="285750" indent="-285750">
              <a:buFont typeface="Arial" panose="020B0604020202020204" pitchFamily="34" charset="0"/>
              <a:buChar char="•"/>
            </a:pPr>
            <a:r>
              <a:rPr lang="en-US" dirty="0"/>
              <a:t>Supplies</a:t>
            </a:r>
          </a:p>
          <a:p>
            <a:pPr marL="742950" lvl="1" indent="-285750">
              <a:buFont typeface="Arial" panose="020B0604020202020204" pitchFamily="34" charset="0"/>
              <a:buChar char="•"/>
            </a:pPr>
            <a:r>
              <a:rPr lang="en-US" dirty="0"/>
              <a:t>ELOP</a:t>
            </a:r>
          </a:p>
          <a:p>
            <a:pPr marL="285750" indent="-285750">
              <a:buFont typeface="Arial" panose="020B0604020202020204" pitchFamily="34" charset="0"/>
              <a:buChar char="•"/>
            </a:pPr>
            <a:r>
              <a:rPr lang="en-US" dirty="0"/>
              <a:t>Services</a:t>
            </a:r>
          </a:p>
          <a:p>
            <a:pPr marL="742950" lvl="1" indent="-285750">
              <a:buFont typeface="Arial" panose="020B0604020202020204" pitchFamily="34" charset="0"/>
              <a:buChar char="•"/>
            </a:pPr>
            <a:r>
              <a:rPr lang="en-US" dirty="0"/>
              <a:t>Insurance</a:t>
            </a:r>
          </a:p>
          <a:p>
            <a:pPr marL="285750" indent="-285750">
              <a:buFont typeface="Arial" panose="020B0604020202020204" pitchFamily="34" charset="0"/>
              <a:buChar char="•"/>
            </a:pPr>
            <a:r>
              <a:rPr lang="en-US" dirty="0"/>
              <a:t>Capital Outlay</a:t>
            </a:r>
          </a:p>
          <a:p>
            <a:pPr marL="742950" lvl="1" indent="-285750">
              <a:buFont typeface="Arial" panose="020B0604020202020204" pitchFamily="34" charset="0"/>
              <a:buChar char="•"/>
            </a:pPr>
            <a:r>
              <a:rPr lang="en-US" dirty="0"/>
              <a:t>GF Facilities Projects</a:t>
            </a:r>
          </a:p>
          <a:p>
            <a:pPr marL="1200150" lvl="2" indent="-285750">
              <a:buFont typeface="Arial" panose="020B0604020202020204" pitchFamily="34" charset="0"/>
              <a:buChar char="•"/>
            </a:pPr>
            <a:r>
              <a:rPr lang="en-US" dirty="0" err="1"/>
              <a:t>Erate</a:t>
            </a:r>
            <a:endParaRPr lang="en-US" dirty="0"/>
          </a:p>
          <a:p>
            <a:pPr marL="1200150" lvl="2" indent="-285750">
              <a:buFont typeface="Arial" panose="020B0604020202020204" pitchFamily="34" charset="0"/>
              <a:buChar char="•"/>
            </a:pPr>
            <a:r>
              <a:rPr lang="en-US" dirty="0"/>
              <a:t>HVAC</a:t>
            </a:r>
          </a:p>
        </p:txBody>
      </p:sp>
      <p:pic>
        <p:nvPicPr>
          <p:cNvPr id="3" name="Picture 2">
            <a:extLst>
              <a:ext uri="{FF2B5EF4-FFF2-40B4-BE49-F238E27FC236}">
                <a16:creationId xmlns:a16="http://schemas.microsoft.com/office/drawing/2014/main" id="{B182C771-FC5F-4C7B-925E-1DF5E08AEFE6}"/>
              </a:ext>
            </a:extLst>
          </p:cNvPr>
          <p:cNvPicPr>
            <a:picLocks noChangeAspect="1"/>
          </p:cNvPicPr>
          <p:nvPr/>
        </p:nvPicPr>
        <p:blipFill>
          <a:blip r:embed="rId5"/>
          <a:stretch>
            <a:fillRect/>
          </a:stretch>
        </p:blipFill>
        <p:spPr>
          <a:xfrm>
            <a:off x="2173357" y="1504695"/>
            <a:ext cx="9712729" cy="2235098"/>
          </a:xfrm>
          <a:prstGeom prst="rect">
            <a:avLst/>
          </a:prstGeom>
        </p:spPr>
      </p:pic>
      <p:sp>
        <p:nvSpPr>
          <p:cNvPr id="18" name="Arrow: Curved Down 17">
            <a:extLst>
              <a:ext uri="{FF2B5EF4-FFF2-40B4-BE49-F238E27FC236}">
                <a16:creationId xmlns:a16="http://schemas.microsoft.com/office/drawing/2014/main" id="{48B4B0E3-40A6-4E47-9FC7-0631C7E51B68}"/>
              </a:ext>
            </a:extLst>
          </p:cNvPr>
          <p:cNvSpPr/>
          <p:nvPr/>
        </p:nvSpPr>
        <p:spPr>
          <a:xfrm>
            <a:off x="5190691" y="1090995"/>
            <a:ext cx="1550988" cy="3048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9" name="Arrow: Curved Down 18">
            <a:extLst>
              <a:ext uri="{FF2B5EF4-FFF2-40B4-BE49-F238E27FC236}">
                <a16:creationId xmlns:a16="http://schemas.microsoft.com/office/drawing/2014/main" id="{1EEBF3E3-421D-42E2-BD2B-FFE53F415056}"/>
              </a:ext>
            </a:extLst>
          </p:cNvPr>
          <p:cNvSpPr/>
          <p:nvPr/>
        </p:nvSpPr>
        <p:spPr>
          <a:xfrm>
            <a:off x="6952795" y="1090995"/>
            <a:ext cx="1550988" cy="304800"/>
          </a:xfrm>
          <a:prstGeom prst="curved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Tree>
    <p:extLst>
      <p:ext uri="{BB962C8B-B14F-4D97-AF65-F5344CB8AC3E}">
        <p14:creationId xmlns:p14="http://schemas.microsoft.com/office/powerpoint/2010/main" val="1609225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Chart 18">
            <a:extLst>
              <a:ext uri="{FF2B5EF4-FFF2-40B4-BE49-F238E27FC236}">
                <a16:creationId xmlns:a16="http://schemas.microsoft.com/office/drawing/2014/main" id="{14CCBB9A-C83A-40A4-A518-53DB2FA3FFB7}"/>
              </a:ext>
            </a:extLst>
          </p:cNvPr>
          <p:cNvGraphicFramePr>
            <a:graphicFrameLocks noGrp="1"/>
          </p:cNvGraphicFramePr>
          <p:nvPr>
            <p:extLst>
              <p:ext uri="{D42A27DB-BD31-4B8C-83A1-F6EECF244321}">
                <p14:modId xmlns:p14="http://schemas.microsoft.com/office/powerpoint/2010/main" val="1466989255"/>
              </p:ext>
            </p:extLst>
          </p:nvPr>
        </p:nvGraphicFramePr>
        <p:xfrm>
          <a:off x="2864306" y="282493"/>
          <a:ext cx="8662051" cy="6293013"/>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16</a:t>
            </a:fld>
            <a:endParaRPr lang="en-US" dirty="0"/>
          </a:p>
        </p:txBody>
      </p:sp>
      <p:pic>
        <p:nvPicPr>
          <p:cNvPr id="20" name="Picture 19">
            <a:extLst>
              <a:ext uri="{FF2B5EF4-FFF2-40B4-BE49-F238E27FC236}">
                <a16:creationId xmlns:a16="http://schemas.microsoft.com/office/drawing/2014/main" id="{CCD29A5C-B84B-453A-B425-D5BCB917B649}"/>
              </a:ext>
            </a:extLst>
          </p:cNvPr>
          <p:cNvPicPr>
            <a:picLocks noChangeAspect="1"/>
          </p:cNvPicPr>
          <p:nvPr/>
        </p:nvPicPr>
        <p:blipFill>
          <a:blip r:embed="rId4"/>
          <a:stretch>
            <a:fillRect/>
          </a:stretch>
        </p:blipFill>
        <p:spPr>
          <a:xfrm>
            <a:off x="877956" y="3012879"/>
            <a:ext cx="1295402" cy="1251786"/>
          </a:xfrm>
          <a:prstGeom prst="rect">
            <a:avLst/>
          </a:prstGeom>
        </p:spPr>
      </p:pic>
      <p:pic>
        <p:nvPicPr>
          <p:cNvPr id="21" name="Picture 20">
            <a:extLst>
              <a:ext uri="{FF2B5EF4-FFF2-40B4-BE49-F238E27FC236}">
                <a16:creationId xmlns:a16="http://schemas.microsoft.com/office/drawing/2014/main" id="{0AA9268C-1784-4CD4-8203-2585D315FC9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22" name="Title 1">
            <a:extLst>
              <a:ext uri="{FF2B5EF4-FFF2-40B4-BE49-F238E27FC236}">
                <a16:creationId xmlns:a16="http://schemas.microsoft.com/office/drawing/2014/main" id="{C494DADF-6265-447E-B33A-D82E676E9F97}"/>
              </a:ext>
            </a:extLst>
          </p:cNvPr>
          <p:cNvSpPr>
            <a:spLocks noGrp="1"/>
          </p:cNvSpPr>
          <p:nvPr>
            <p:ph type="ctrTitle"/>
          </p:nvPr>
        </p:nvSpPr>
        <p:spPr>
          <a:xfrm rot="19056004">
            <a:off x="-243107" y="836933"/>
            <a:ext cx="3030455" cy="1327873"/>
          </a:xfrm>
        </p:spPr>
        <p:txBody>
          <a:bodyPr>
            <a:normAutofit fontScale="90000"/>
          </a:bodyPr>
          <a:lstStyle/>
          <a:p>
            <a:r>
              <a:rPr lang="en-US" sz="3600" dirty="0">
                <a:latin typeface="Cambria" panose="02040503050406030204" pitchFamily="18" charset="0"/>
                <a:ea typeface="Cambria" panose="02040503050406030204" pitchFamily="18" charset="0"/>
              </a:rPr>
              <a:t>Supplies, Services, &amp; Capital Outlay</a:t>
            </a:r>
          </a:p>
        </p:txBody>
      </p:sp>
      <p:cxnSp>
        <p:nvCxnSpPr>
          <p:cNvPr id="15" name="Straight Connector 14">
            <a:extLst>
              <a:ext uri="{FF2B5EF4-FFF2-40B4-BE49-F238E27FC236}">
                <a16:creationId xmlns:a16="http://schemas.microsoft.com/office/drawing/2014/main" id="{72DCFC8B-7B60-4C58-BCF3-BC71AD0E8418}"/>
              </a:ext>
            </a:extLst>
          </p:cNvPr>
          <p:cNvCxnSpPr>
            <a:cxnSpLocks/>
          </p:cNvCxnSpPr>
          <p:nvPr/>
        </p:nvCxnSpPr>
        <p:spPr>
          <a:xfrm flipV="1">
            <a:off x="7618609" y="333895"/>
            <a:ext cx="9672" cy="5679631"/>
          </a:xfrm>
          <a:prstGeom prst="line">
            <a:avLst/>
          </a:prstGeom>
          <a:ln w="31750">
            <a:solidFill>
              <a:srgbClr val="F00000"/>
            </a:solidFill>
          </a:ln>
        </p:spPr>
        <p:style>
          <a:lnRef idx="1">
            <a:schemeClr val="accent1"/>
          </a:lnRef>
          <a:fillRef idx="0">
            <a:schemeClr val="accent1"/>
          </a:fillRef>
          <a:effectRef idx="0">
            <a:schemeClr val="accent1"/>
          </a:effectRef>
          <a:fontRef idx="minor">
            <a:schemeClr val="tx1"/>
          </a:fontRef>
        </p:style>
      </p:cxnSp>
      <p:sp>
        <p:nvSpPr>
          <p:cNvPr id="17" name="TextBox 1">
            <a:extLst>
              <a:ext uri="{FF2B5EF4-FFF2-40B4-BE49-F238E27FC236}">
                <a16:creationId xmlns:a16="http://schemas.microsoft.com/office/drawing/2014/main" id="{9CBF239A-732A-4C11-A210-12AAE2DA3D9F}"/>
              </a:ext>
            </a:extLst>
          </p:cNvPr>
          <p:cNvSpPr txBox="1"/>
          <p:nvPr/>
        </p:nvSpPr>
        <p:spPr>
          <a:xfrm>
            <a:off x="7653410" y="335419"/>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Projections</a:t>
            </a:r>
            <a:r>
              <a:rPr lang="en-US" sz="1200" b="1" dirty="0">
                <a:sym typeface="Wingdings" panose="05000000000000000000" pitchFamily="2" charset="2"/>
              </a:rPr>
              <a:t></a:t>
            </a:r>
            <a:endParaRPr lang="en-US" sz="1200" b="1" dirty="0"/>
          </a:p>
        </p:txBody>
      </p:sp>
      <p:sp>
        <p:nvSpPr>
          <p:cNvPr id="18" name="TextBox 1">
            <a:extLst>
              <a:ext uri="{FF2B5EF4-FFF2-40B4-BE49-F238E27FC236}">
                <a16:creationId xmlns:a16="http://schemas.microsoft.com/office/drawing/2014/main" id="{B924106B-4CCF-4F84-86D0-9505523B9344}"/>
              </a:ext>
            </a:extLst>
          </p:cNvPr>
          <p:cNvSpPr txBox="1"/>
          <p:nvPr/>
        </p:nvSpPr>
        <p:spPr>
          <a:xfrm>
            <a:off x="6781161" y="333895"/>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sym typeface="Wingdings" panose="05000000000000000000" pitchFamily="2" charset="2"/>
              </a:rPr>
              <a:t> </a:t>
            </a:r>
            <a:r>
              <a:rPr lang="en-US" sz="1200" b="1" dirty="0"/>
              <a:t>Actuals</a:t>
            </a:r>
          </a:p>
        </p:txBody>
      </p:sp>
    </p:spTree>
    <p:extLst>
      <p:ext uri="{BB962C8B-B14F-4D97-AF65-F5344CB8AC3E}">
        <p14:creationId xmlns:p14="http://schemas.microsoft.com/office/powerpoint/2010/main" val="1291003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Chart 22">
            <a:extLst>
              <a:ext uri="{FF2B5EF4-FFF2-40B4-BE49-F238E27FC236}">
                <a16:creationId xmlns:a16="http://schemas.microsoft.com/office/drawing/2014/main" id="{7CA01A5D-D54B-4913-8B93-F5C4C83446A8}"/>
              </a:ext>
            </a:extLst>
          </p:cNvPr>
          <p:cNvGraphicFramePr>
            <a:graphicFrameLocks noGrp="1"/>
          </p:cNvGraphicFramePr>
          <p:nvPr>
            <p:extLst>
              <p:ext uri="{D42A27DB-BD31-4B8C-83A1-F6EECF244321}">
                <p14:modId xmlns:p14="http://schemas.microsoft.com/office/powerpoint/2010/main" val="3003369839"/>
              </p:ext>
            </p:extLst>
          </p:nvPr>
        </p:nvGraphicFramePr>
        <p:xfrm>
          <a:off x="1990551" y="52249"/>
          <a:ext cx="8354944" cy="6021405"/>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17</a:t>
            </a:fld>
            <a:endParaRPr lang="en-US" dirty="0"/>
          </a:p>
        </p:txBody>
      </p:sp>
      <p:pic>
        <p:nvPicPr>
          <p:cNvPr id="20" name="Picture 19">
            <a:extLst>
              <a:ext uri="{FF2B5EF4-FFF2-40B4-BE49-F238E27FC236}">
                <a16:creationId xmlns:a16="http://schemas.microsoft.com/office/drawing/2014/main" id="{E57E4EF4-4723-4099-B4C8-6B5E00BB58F6}"/>
              </a:ext>
            </a:extLst>
          </p:cNvPr>
          <p:cNvPicPr>
            <a:picLocks noChangeAspect="1"/>
          </p:cNvPicPr>
          <p:nvPr/>
        </p:nvPicPr>
        <p:blipFill>
          <a:blip r:embed="rId4"/>
          <a:stretch>
            <a:fillRect/>
          </a:stretch>
        </p:blipFill>
        <p:spPr>
          <a:xfrm>
            <a:off x="877956" y="3012879"/>
            <a:ext cx="1295402" cy="1251786"/>
          </a:xfrm>
          <a:prstGeom prst="rect">
            <a:avLst/>
          </a:prstGeom>
        </p:spPr>
      </p:pic>
      <p:pic>
        <p:nvPicPr>
          <p:cNvPr id="21" name="Picture 20">
            <a:extLst>
              <a:ext uri="{FF2B5EF4-FFF2-40B4-BE49-F238E27FC236}">
                <a16:creationId xmlns:a16="http://schemas.microsoft.com/office/drawing/2014/main" id="{E868B1B9-70F8-4301-8615-9E7551CE1B2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15" name="Title 1">
            <a:extLst>
              <a:ext uri="{FF2B5EF4-FFF2-40B4-BE49-F238E27FC236}">
                <a16:creationId xmlns:a16="http://schemas.microsoft.com/office/drawing/2014/main" id="{F6FCA881-1674-47C7-9CE9-73969734C91A}"/>
              </a:ext>
            </a:extLst>
          </p:cNvPr>
          <p:cNvSpPr txBox="1">
            <a:spLocks/>
          </p:cNvSpPr>
          <p:nvPr/>
        </p:nvSpPr>
        <p:spPr>
          <a:xfrm rot="19056004">
            <a:off x="-4963" y="1173277"/>
            <a:ext cx="2734152" cy="58415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Cambria" panose="02040503050406030204" pitchFamily="18" charset="0"/>
                <a:ea typeface="Cambria" panose="02040503050406030204" pitchFamily="18" charset="0"/>
                <a:cs typeface="+mj-cs"/>
              </a:defRPr>
            </a:lvl1pPr>
          </a:lstStyle>
          <a:p>
            <a:r>
              <a:rPr lang="en-US" sz="3600" dirty="0"/>
              <a:t>Expenditures</a:t>
            </a:r>
          </a:p>
        </p:txBody>
      </p:sp>
      <p:sp>
        <p:nvSpPr>
          <p:cNvPr id="17" name="TextBox 16">
            <a:extLst>
              <a:ext uri="{FF2B5EF4-FFF2-40B4-BE49-F238E27FC236}">
                <a16:creationId xmlns:a16="http://schemas.microsoft.com/office/drawing/2014/main" id="{3CA30DB4-1A83-47D0-87BB-090DDA41264D}"/>
              </a:ext>
            </a:extLst>
          </p:cNvPr>
          <p:cNvSpPr txBox="1"/>
          <p:nvPr/>
        </p:nvSpPr>
        <p:spPr>
          <a:xfrm>
            <a:off x="3910371" y="5830036"/>
            <a:ext cx="4560738" cy="584775"/>
          </a:xfrm>
          <a:prstGeom prst="rect">
            <a:avLst/>
          </a:prstGeom>
          <a:solidFill>
            <a:schemeClr val="tx1"/>
          </a:solidFill>
        </p:spPr>
        <p:txBody>
          <a:bodyPr wrap="square" rtlCol="0">
            <a:spAutoFit/>
          </a:bodyPr>
          <a:lstStyle/>
          <a:p>
            <a:pPr algn="ctr"/>
            <a:r>
              <a:rPr lang="en-US" sz="1600" dirty="0">
                <a:solidFill>
                  <a:schemeClr val="bg1"/>
                </a:solidFill>
              </a:rPr>
              <a:t>Salaries &amp; benefits account for 81% of</a:t>
            </a:r>
          </a:p>
          <a:p>
            <a:pPr algn="ctr"/>
            <a:r>
              <a:rPr lang="en-US" sz="1600" dirty="0">
                <a:solidFill>
                  <a:schemeClr val="bg1"/>
                </a:solidFill>
              </a:rPr>
              <a:t>District expenditures ($778M of the $961M)</a:t>
            </a:r>
          </a:p>
        </p:txBody>
      </p:sp>
      <p:cxnSp>
        <p:nvCxnSpPr>
          <p:cNvPr id="18" name="Straight Arrow Connector 17">
            <a:extLst>
              <a:ext uri="{FF2B5EF4-FFF2-40B4-BE49-F238E27FC236}">
                <a16:creationId xmlns:a16="http://schemas.microsoft.com/office/drawing/2014/main" id="{009687A9-9017-4A17-B630-86A50F6EB5E1}"/>
              </a:ext>
            </a:extLst>
          </p:cNvPr>
          <p:cNvCxnSpPr>
            <a:cxnSpLocks/>
          </p:cNvCxnSpPr>
          <p:nvPr/>
        </p:nvCxnSpPr>
        <p:spPr>
          <a:xfrm>
            <a:off x="6305040" y="5435095"/>
            <a:ext cx="0" cy="400543"/>
          </a:xfrm>
          <a:prstGeom prst="straightConnector1">
            <a:avLst/>
          </a:prstGeom>
          <a:ln w="47625">
            <a:solidFill>
              <a:srgbClr val="DC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35DF9016-7677-4E04-83E5-3FF6A81CFD04}"/>
              </a:ext>
            </a:extLst>
          </p:cNvPr>
          <p:cNvCxnSpPr>
            <a:cxnSpLocks/>
          </p:cNvCxnSpPr>
          <p:nvPr/>
        </p:nvCxnSpPr>
        <p:spPr>
          <a:xfrm>
            <a:off x="7934100" y="4638675"/>
            <a:ext cx="0" cy="1178402"/>
          </a:xfrm>
          <a:prstGeom prst="straightConnector1">
            <a:avLst/>
          </a:prstGeom>
          <a:ln w="47625">
            <a:solidFill>
              <a:srgbClr val="DC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77DC9136-9366-43A0-95D0-769B0C470443}"/>
              </a:ext>
            </a:extLst>
          </p:cNvPr>
          <p:cNvCxnSpPr>
            <a:cxnSpLocks/>
          </p:cNvCxnSpPr>
          <p:nvPr/>
        </p:nvCxnSpPr>
        <p:spPr>
          <a:xfrm>
            <a:off x="4370607" y="4638675"/>
            <a:ext cx="0" cy="1191361"/>
          </a:xfrm>
          <a:prstGeom prst="straightConnector1">
            <a:avLst/>
          </a:prstGeom>
          <a:ln w="47625">
            <a:solidFill>
              <a:srgbClr val="DC0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5" name="Chart 24">
            <a:extLst>
              <a:ext uri="{FF2B5EF4-FFF2-40B4-BE49-F238E27FC236}">
                <a16:creationId xmlns:a16="http://schemas.microsoft.com/office/drawing/2014/main" id="{7CA01A5D-D54B-4913-8B93-F5C4C83446A8}"/>
              </a:ext>
            </a:extLst>
          </p:cNvPr>
          <p:cNvGraphicFramePr>
            <a:graphicFrameLocks noGrp="1"/>
          </p:cNvGraphicFramePr>
          <p:nvPr>
            <p:extLst>
              <p:ext uri="{D42A27DB-BD31-4B8C-83A1-F6EECF244321}">
                <p14:modId xmlns:p14="http://schemas.microsoft.com/office/powerpoint/2010/main" val="1917152249"/>
              </p:ext>
            </p:extLst>
          </p:nvPr>
        </p:nvGraphicFramePr>
        <p:xfrm>
          <a:off x="2043242" y="342574"/>
          <a:ext cx="8118765" cy="5619943"/>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983228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18</a:t>
            </a:fld>
            <a:endParaRPr lang="en-US" dirty="0"/>
          </a:p>
        </p:txBody>
      </p:sp>
      <p:pic>
        <p:nvPicPr>
          <p:cNvPr id="22" name="Picture 21">
            <a:extLst>
              <a:ext uri="{FF2B5EF4-FFF2-40B4-BE49-F238E27FC236}">
                <a16:creationId xmlns:a16="http://schemas.microsoft.com/office/drawing/2014/main" id="{1F4838C6-B49E-4058-B396-CB02070D7779}"/>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23" name="Picture 22">
            <a:extLst>
              <a:ext uri="{FF2B5EF4-FFF2-40B4-BE49-F238E27FC236}">
                <a16:creationId xmlns:a16="http://schemas.microsoft.com/office/drawing/2014/main" id="{0B13DA3D-5B9D-40FD-97A5-D3C4181173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24" name="Title 1">
            <a:extLst>
              <a:ext uri="{FF2B5EF4-FFF2-40B4-BE49-F238E27FC236}">
                <a16:creationId xmlns:a16="http://schemas.microsoft.com/office/drawing/2014/main" id="{2E8A2DBA-7670-4EDA-9DF6-DD817F22E24C}"/>
              </a:ext>
            </a:extLst>
          </p:cNvPr>
          <p:cNvSpPr>
            <a:spLocks noGrp="1"/>
          </p:cNvSpPr>
          <p:nvPr>
            <p:ph type="ctrTitle"/>
          </p:nvPr>
        </p:nvSpPr>
        <p:spPr>
          <a:xfrm rot="19056004">
            <a:off x="-84343" y="965012"/>
            <a:ext cx="2874042" cy="1032112"/>
          </a:xfrm>
        </p:spPr>
        <p:txBody>
          <a:bodyPr>
            <a:normAutofit fontScale="90000"/>
          </a:bodyPr>
          <a:lstStyle/>
          <a:p>
            <a:r>
              <a:rPr lang="en-US" sz="3600" dirty="0">
                <a:latin typeface="Cambria" panose="02040503050406030204" pitchFamily="18" charset="0"/>
                <a:ea typeface="Cambria" panose="02040503050406030204" pitchFamily="18" charset="0"/>
              </a:rPr>
              <a:t>Total Revenue &amp; Expenditures</a:t>
            </a:r>
          </a:p>
        </p:txBody>
      </p:sp>
      <p:pic>
        <p:nvPicPr>
          <p:cNvPr id="6" name="Picture 5">
            <a:extLst>
              <a:ext uri="{FF2B5EF4-FFF2-40B4-BE49-F238E27FC236}">
                <a16:creationId xmlns:a16="http://schemas.microsoft.com/office/drawing/2014/main" id="{FBC0360B-87DA-481D-80CC-C10D6BB96601}"/>
              </a:ext>
            </a:extLst>
          </p:cNvPr>
          <p:cNvPicPr>
            <a:picLocks noChangeAspect="1"/>
          </p:cNvPicPr>
          <p:nvPr/>
        </p:nvPicPr>
        <p:blipFill>
          <a:blip r:embed="rId5"/>
          <a:stretch>
            <a:fillRect/>
          </a:stretch>
        </p:blipFill>
        <p:spPr>
          <a:xfrm>
            <a:off x="2135598" y="1640822"/>
            <a:ext cx="9675656" cy="1402587"/>
          </a:xfrm>
          <a:prstGeom prst="rect">
            <a:avLst/>
          </a:prstGeom>
        </p:spPr>
      </p:pic>
      <p:sp>
        <p:nvSpPr>
          <p:cNvPr id="25" name="Arrow: Curved Down 24">
            <a:extLst>
              <a:ext uri="{FF2B5EF4-FFF2-40B4-BE49-F238E27FC236}">
                <a16:creationId xmlns:a16="http://schemas.microsoft.com/office/drawing/2014/main" id="{1833E20A-49A1-403A-BE2A-DD01B36506AF}"/>
              </a:ext>
            </a:extLst>
          </p:cNvPr>
          <p:cNvSpPr/>
          <p:nvPr/>
        </p:nvSpPr>
        <p:spPr>
          <a:xfrm>
            <a:off x="5498066" y="1246210"/>
            <a:ext cx="1550988" cy="3048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26" name="Arrow: Curved Down 25">
            <a:extLst>
              <a:ext uri="{FF2B5EF4-FFF2-40B4-BE49-F238E27FC236}">
                <a16:creationId xmlns:a16="http://schemas.microsoft.com/office/drawing/2014/main" id="{1C01ED93-2276-4FB5-B0AE-528B5F8BB880}"/>
              </a:ext>
            </a:extLst>
          </p:cNvPr>
          <p:cNvSpPr/>
          <p:nvPr/>
        </p:nvSpPr>
        <p:spPr>
          <a:xfrm>
            <a:off x="7248137" y="1248263"/>
            <a:ext cx="1550988" cy="304800"/>
          </a:xfrm>
          <a:prstGeom prst="curved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27" name="TextBox 26">
            <a:extLst>
              <a:ext uri="{FF2B5EF4-FFF2-40B4-BE49-F238E27FC236}">
                <a16:creationId xmlns:a16="http://schemas.microsoft.com/office/drawing/2014/main" id="{196316C9-8B31-45CA-AFDE-465E7C8C0358}"/>
              </a:ext>
            </a:extLst>
          </p:cNvPr>
          <p:cNvSpPr txBox="1"/>
          <p:nvPr/>
        </p:nvSpPr>
        <p:spPr>
          <a:xfrm>
            <a:off x="3212109" y="3406892"/>
            <a:ext cx="4239646" cy="3693319"/>
          </a:xfrm>
          <a:prstGeom prst="rect">
            <a:avLst/>
          </a:prstGeom>
          <a:noFill/>
        </p:spPr>
        <p:txBody>
          <a:bodyPr wrap="square" rtlCol="0">
            <a:spAutoFit/>
          </a:bodyPr>
          <a:lstStyle/>
          <a:p>
            <a:r>
              <a:rPr lang="en-US" b="1" u="sng" dirty="0"/>
              <a:t>Variances--Revenue</a:t>
            </a:r>
          </a:p>
          <a:p>
            <a:pPr marL="285750" indent="-285750">
              <a:buFont typeface="Arial" panose="020B0604020202020204" pitchFamily="34" charset="0"/>
              <a:buChar char="•"/>
            </a:pPr>
            <a:r>
              <a:rPr lang="en-US" dirty="0"/>
              <a:t>LCFF</a:t>
            </a:r>
          </a:p>
          <a:p>
            <a:pPr marL="742950" lvl="1" indent="-285750">
              <a:buFont typeface="Arial" panose="020B0604020202020204" pitchFamily="34" charset="0"/>
              <a:buChar char="•"/>
            </a:pPr>
            <a:r>
              <a:rPr lang="en-US" dirty="0"/>
              <a:t>Declining Enrollment</a:t>
            </a:r>
          </a:p>
          <a:p>
            <a:pPr marL="285750" indent="-285750">
              <a:buFont typeface="Arial" panose="020B0604020202020204" pitchFamily="34" charset="0"/>
              <a:buChar char="•"/>
            </a:pPr>
            <a:r>
              <a:rPr lang="en-US" dirty="0"/>
              <a:t>Federal</a:t>
            </a:r>
          </a:p>
          <a:p>
            <a:pPr marL="742950" lvl="1" indent="-285750">
              <a:buFont typeface="Arial" panose="020B0604020202020204" pitchFamily="34" charset="0"/>
              <a:buChar char="•"/>
            </a:pPr>
            <a:r>
              <a:rPr lang="en-US" dirty="0"/>
              <a:t>Deferred Revenue</a:t>
            </a:r>
          </a:p>
          <a:p>
            <a:pPr marL="285750" indent="-285750">
              <a:buFont typeface="Arial" panose="020B0604020202020204" pitchFamily="34" charset="0"/>
              <a:buChar char="•"/>
            </a:pPr>
            <a:r>
              <a:rPr lang="en-US" dirty="0"/>
              <a:t>Other State</a:t>
            </a:r>
          </a:p>
          <a:p>
            <a:pPr marL="742950" lvl="1" indent="-285750">
              <a:buFont typeface="Arial" panose="020B0604020202020204" pitchFamily="34" charset="0"/>
              <a:buChar char="•"/>
            </a:pPr>
            <a:r>
              <a:rPr lang="en-US" dirty="0"/>
              <a:t>Equity Multiplier, Pathway Grants</a:t>
            </a:r>
          </a:p>
          <a:p>
            <a:pPr marL="742950" lvl="1" indent="-285750">
              <a:buFont typeface="Arial" panose="020B0604020202020204" pitchFamily="34" charset="0"/>
              <a:buChar char="•"/>
            </a:pPr>
            <a:r>
              <a:rPr lang="en-US" dirty="0"/>
              <a:t>SPED, Lottery</a:t>
            </a:r>
          </a:p>
          <a:p>
            <a:pPr marL="285750" indent="-285750">
              <a:buFont typeface="Arial" panose="020B0604020202020204" pitchFamily="34" charset="0"/>
              <a:buChar char="•"/>
            </a:pPr>
            <a:r>
              <a:rPr lang="en-US" dirty="0"/>
              <a:t>Other Local</a:t>
            </a:r>
          </a:p>
          <a:p>
            <a:pPr marL="742950" lvl="1" indent="-285750">
              <a:buFont typeface="Arial" panose="020B0604020202020204" pitchFamily="34" charset="0"/>
              <a:buChar char="•"/>
            </a:pPr>
            <a:r>
              <a:rPr lang="en-US" dirty="0"/>
              <a:t>Interest</a:t>
            </a:r>
          </a:p>
          <a:p>
            <a:pPr marL="742950" lvl="1" indent="-285750">
              <a:buFont typeface="Arial" panose="020B0604020202020204" pitchFamily="34" charset="0"/>
              <a:buChar char="•"/>
            </a:pPr>
            <a:r>
              <a:rPr lang="en-US" dirty="0"/>
              <a:t>Medi-Cal billing</a:t>
            </a:r>
            <a:endParaRPr lang="en-US" dirty="0">
              <a:solidFill>
                <a:srgbClr val="FF0000"/>
              </a:solidFill>
            </a:endParaRPr>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solidFill>
                <a:srgbClr val="FF0000"/>
              </a:solidFill>
              <a:highlight>
                <a:srgbClr val="FFFF00"/>
              </a:highlight>
            </a:endParaRPr>
          </a:p>
        </p:txBody>
      </p:sp>
      <p:sp>
        <p:nvSpPr>
          <p:cNvPr id="29" name="TextBox 28">
            <a:extLst>
              <a:ext uri="{FF2B5EF4-FFF2-40B4-BE49-F238E27FC236}">
                <a16:creationId xmlns:a16="http://schemas.microsoft.com/office/drawing/2014/main" id="{0C20D38A-A110-42D1-84FB-32A507AC2C61}"/>
              </a:ext>
            </a:extLst>
          </p:cNvPr>
          <p:cNvSpPr txBox="1"/>
          <p:nvPr/>
        </p:nvSpPr>
        <p:spPr>
          <a:xfrm>
            <a:off x="7921557" y="3406891"/>
            <a:ext cx="3195072" cy="2585323"/>
          </a:xfrm>
          <a:prstGeom prst="rect">
            <a:avLst/>
          </a:prstGeom>
          <a:noFill/>
        </p:spPr>
        <p:txBody>
          <a:bodyPr wrap="square" rtlCol="0">
            <a:spAutoFit/>
          </a:bodyPr>
          <a:lstStyle/>
          <a:p>
            <a:r>
              <a:rPr lang="en-US" b="1" u="sng" dirty="0"/>
              <a:t>Variances--Expenditures</a:t>
            </a:r>
          </a:p>
          <a:p>
            <a:pPr marL="285750" indent="-285750">
              <a:buFont typeface="Arial" panose="020B0604020202020204" pitchFamily="34" charset="0"/>
              <a:buChar char="•"/>
            </a:pPr>
            <a:r>
              <a:rPr lang="en-US" dirty="0"/>
              <a:t>Supplies</a:t>
            </a:r>
          </a:p>
          <a:p>
            <a:pPr marL="742950" lvl="1" indent="-285750">
              <a:buFont typeface="Arial" panose="020B0604020202020204" pitchFamily="34" charset="0"/>
              <a:buChar char="•"/>
            </a:pPr>
            <a:r>
              <a:rPr lang="en-US" dirty="0"/>
              <a:t>ELOP</a:t>
            </a:r>
          </a:p>
          <a:p>
            <a:pPr marL="285750" indent="-285750">
              <a:buFont typeface="Arial" panose="020B0604020202020204" pitchFamily="34" charset="0"/>
              <a:buChar char="•"/>
            </a:pPr>
            <a:r>
              <a:rPr lang="en-US" dirty="0"/>
              <a:t>Services</a:t>
            </a:r>
          </a:p>
          <a:p>
            <a:pPr marL="742950" lvl="1" indent="-285750">
              <a:buFont typeface="Arial" panose="020B0604020202020204" pitchFamily="34" charset="0"/>
              <a:buChar char="•"/>
            </a:pPr>
            <a:r>
              <a:rPr lang="en-US" dirty="0"/>
              <a:t>Insurance</a:t>
            </a:r>
          </a:p>
          <a:p>
            <a:pPr marL="285750" indent="-285750">
              <a:buFont typeface="Arial" panose="020B0604020202020204" pitchFamily="34" charset="0"/>
              <a:buChar char="•"/>
            </a:pPr>
            <a:r>
              <a:rPr lang="en-US" dirty="0"/>
              <a:t>Capital Outlay</a:t>
            </a:r>
          </a:p>
          <a:p>
            <a:pPr marL="742950" lvl="1" indent="-285750">
              <a:buFont typeface="Arial" panose="020B0604020202020204" pitchFamily="34" charset="0"/>
              <a:buChar char="•"/>
            </a:pPr>
            <a:r>
              <a:rPr lang="en-US" dirty="0"/>
              <a:t>GF Facilities Projects</a:t>
            </a:r>
          </a:p>
          <a:p>
            <a:pPr marL="1200150" lvl="2" indent="-285750">
              <a:buFont typeface="Arial" panose="020B0604020202020204" pitchFamily="34" charset="0"/>
              <a:buChar char="•"/>
            </a:pPr>
            <a:r>
              <a:rPr lang="en-US" dirty="0" err="1"/>
              <a:t>Erate</a:t>
            </a:r>
            <a:endParaRPr lang="en-US" dirty="0"/>
          </a:p>
          <a:p>
            <a:pPr marL="1200150" lvl="2" indent="-285750">
              <a:buFont typeface="Arial" panose="020B0604020202020204" pitchFamily="34" charset="0"/>
              <a:buChar char="•"/>
            </a:pPr>
            <a:r>
              <a:rPr lang="en-US" dirty="0"/>
              <a:t>HVAC</a:t>
            </a:r>
          </a:p>
        </p:txBody>
      </p:sp>
    </p:spTree>
    <p:extLst>
      <p:ext uri="{BB962C8B-B14F-4D97-AF65-F5344CB8AC3E}">
        <p14:creationId xmlns:p14="http://schemas.microsoft.com/office/powerpoint/2010/main" val="3068316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Chart 19">
            <a:extLst>
              <a:ext uri="{FF2B5EF4-FFF2-40B4-BE49-F238E27FC236}">
                <a16:creationId xmlns:a16="http://schemas.microsoft.com/office/drawing/2014/main" id="{FC216CDB-C909-4F17-A493-93737E426DD0}"/>
              </a:ext>
            </a:extLst>
          </p:cNvPr>
          <p:cNvGraphicFramePr>
            <a:graphicFrameLocks noGrp="1"/>
          </p:cNvGraphicFramePr>
          <p:nvPr>
            <p:extLst>
              <p:ext uri="{D42A27DB-BD31-4B8C-83A1-F6EECF244321}">
                <p14:modId xmlns:p14="http://schemas.microsoft.com/office/powerpoint/2010/main" val="3416211470"/>
              </p:ext>
            </p:extLst>
          </p:nvPr>
        </p:nvGraphicFramePr>
        <p:xfrm>
          <a:off x="2872000" y="282402"/>
          <a:ext cx="8662051" cy="6293013"/>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C985DC-A2C5-484A-BC66-850A2FC5D29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22" name="Picture 21">
            <a:extLst>
              <a:ext uri="{FF2B5EF4-FFF2-40B4-BE49-F238E27FC236}">
                <a16:creationId xmlns:a16="http://schemas.microsoft.com/office/drawing/2014/main" id="{1F4838C6-B49E-4058-B396-CB02070D7779}"/>
              </a:ext>
            </a:extLst>
          </p:cNvPr>
          <p:cNvPicPr>
            <a:picLocks noChangeAspect="1"/>
          </p:cNvPicPr>
          <p:nvPr/>
        </p:nvPicPr>
        <p:blipFill>
          <a:blip r:embed="rId4"/>
          <a:stretch>
            <a:fillRect/>
          </a:stretch>
        </p:blipFill>
        <p:spPr>
          <a:xfrm>
            <a:off x="877956" y="3012879"/>
            <a:ext cx="1295402" cy="1251786"/>
          </a:xfrm>
          <a:prstGeom prst="rect">
            <a:avLst/>
          </a:prstGeom>
        </p:spPr>
      </p:pic>
      <p:pic>
        <p:nvPicPr>
          <p:cNvPr id="23" name="Picture 22">
            <a:extLst>
              <a:ext uri="{FF2B5EF4-FFF2-40B4-BE49-F238E27FC236}">
                <a16:creationId xmlns:a16="http://schemas.microsoft.com/office/drawing/2014/main" id="{0B13DA3D-5B9D-40FD-97A5-D3C41811739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24" name="Title 1">
            <a:extLst>
              <a:ext uri="{FF2B5EF4-FFF2-40B4-BE49-F238E27FC236}">
                <a16:creationId xmlns:a16="http://schemas.microsoft.com/office/drawing/2014/main" id="{2E8A2DBA-7670-4EDA-9DF6-DD817F22E24C}"/>
              </a:ext>
            </a:extLst>
          </p:cNvPr>
          <p:cNvSpPr>
            <a:spLocks noGrp="1"/>
          </p:cNvSpPr>
          <p:nvPr>
            <p:ph type="ctrTitle"/>
          </p:nvPr>
        </p:nvSpPr>
        <p:spPr>
          <a:xfrm rot="19056004">
            <a:off x="-84343" y="965012"/>
            <a:ext cx="2874042" cy="1032112"/>
          </a:xfrm>
        </p:spPr>
        <p:txBody>
          <a:bodyPr>
            <a:normAutofit fontScale="90000"/>
          </a:bodyPr>
          <a:lstStyle/>
          <a:p>
            <a:r>
              <a:rPr lang="en-US" sz="3600" dirty="0">
                <a:latin typeface="Cambria" panose="02040503050406030204" pitchFamily="18" charset="0"/>
                <a:ea typeface="Cambria" panose="02040503050406030204" pitchFamily="18" charset="0"/>
              </a:rPr>
              <a:t>Total Revenue &amp; Expenditures</a:t>
            </a:r>
          </a:p>
        </p:txBody>
      </p:sp>
      <p:cxnSp>
        <p:nvCxnSpPr>
          <p:cNvPr id="15" name="Straight Connector 14">
            <a:extLst>
              <a:ext uri="{FF2B5EF4-FFF2-40B4-BE49-F238E27FC236}">
                <a16:creationId xmlns:a16="http://schemas.microsoft.com/office/drawing/2014/main" id="{3AF0DBF1-5B5C-4124-BC20-5E8B678A9652}"/>
              </a:ext>
            </a:extLst>
          </p:cNvPr>
          <p:cNvCxnSpPr>
            <a:cxnSpLocks/>
          </p:cNvCxnSpPr>
          <p:nvPr/>
        </p:nvCxnSpPr>
        <p:spPr>
          <a:xfrm flipV="1">
            <a:off x="8475339" y="373577"/>
            <a:ext cx="0" cy="5679003"/>
          </a:xfrm>
          <a:prstGeom prst="line">
            <a:avLst/>
          </a:prstGeom>
          <a:ln w="31750">
            <a:solidFill>
              <a:srgbClr val="F00000"/>
            </a:solidFill>
          </a:ln>
        </p:spPr>
        <p:style>
          <a:lnRef idx="1">
            <a:schemeClr val="accent1"/>
          </a:lnRef>
          <a:fillRef idx="0">
            <a:schemeClr val="accent1"/>
          </a:fillRef>
          <a:effectRef idx="0">
            <a:schemeClr val="accent1"/>
          </a:effectRef>
          <a:fontRef idx="minor">
            <a:schemeClr val="tx1"/>
          </a:fontRef>
        </p:style>
      </p:cxnSp>
      <p:sp>
        <p:nvSpPr>
          <p:cNvPr id="17" name="TextBox 1">
            <a:extLst>
              <a:ext uri="{FF2B5EF4-FFF2-40B4-BE49-F238E27FC236}">
                <a16:creationId xmlns:a16="http://schemas.microsoft.com/office/drawing/2014/main" id="{DC9EB2C1-8D2E-4531-A807-5044ED9E39EE}"/>
              </a:ext>
            </a:extLst>
          </p:cNvPr>
          <p:cNvSpPr txBox="1"/>
          <p:nvPr/>
        </p:nvSpPr>
        <p:spPr>
          <a:xfrm>
            <a:off x="8495888" y="364826"/>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Projections</a:t>
            </a: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
            <a:extLst>
              <a:ext uri="{FF2B5EF4-FFF2-40B4-BE49-F238E27FC236}">
                <a16:creationId xmlns:a16="http://schemas.microsoft.com/office/drawing/2014/main" id="{4D03F67B-E166-4E36-A971-C5701D785067}"/>
              </a:ext>
            </a:extLst>
          </p:cNvPr>
          <p:cNvSpPr txBox="1"/>
          <p:nvPr/>
        </p:nvSpPr>
        <p:spPr>
          <a:xfrm>
            <a:off x="7641249" y="363303"/>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 </a:t>
            </a: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Actuals</a:t>
            </a:r>
          </a:p>
        </p:txBody>
      </p:sp>
    </p:spTree>
    <p:extLst>
      <p:ext uri="{BB962C8B-B14F-4D97-AF65-F5344CB8AC3E}">
        <p14:creationId xmlns:p14="http://schemas.microsoft.com/office/powerpoint/2010/main" val="3603811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13EEB-C23A-488A-997F-0F5FC29DF165}"/>
              </a:ext>
            </a:extLst>
          </p:cNvPr>
          <p:cNvSpPr>
            <a:spLocks noGrp="1"/>
          </p:cNvSpPr>
          <p:nvPr>
            <p:ph type="ctrTitle"/>
          </p:nvPr>
        </p:nvSpPr>
        <p:spPr>
          <a:xfrm>
            <a:off x="138112" y="438150"/>
            <a:ext cx="3216550" cy="572376"/>
          </a:xfrm>
        </p:spPr>
        <p:txBody>
          <a:bodyPr>
            <a:normAutofit/>
          </a:bodyPr>
          <a:lstStyle/>
          <a:p>
            <a:r>
              <a:rPr lang="en-US" sz="3200" dirty="0">
                <a:latin typeface="Cambria" panose="02040503050406030204" pitchFamily="18" charset="0"/>
                <a:ea typeface="Cambria" panose="02040503050406030204" pitchFamily="18" charset="0"/>
              </a:rPr>
              <a:t>Budget Timeline</a:t>
            </a:r>
          </a:p>
        </p:txBody>
      </p:sp>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a:t>
            </a:fld>
            <a:endParaRPr lang="en-US" dirty="0"/>
          </a:p>
        </p:txBody>
      </p:sp>
      <p:pic>
        <p:nvPicPr>
          <p:cNvPr id="6" name="Picture 5">
            <a:extLst>
              <a:ext uri="{FF2B5EF4-FFF2-40B4-BE49-F238E27FC236}">
                <a16:creationId xmlns:a16="http://schemas.microsoft.com/office/drawing/2014/main" id="{1EB47A52-2A14-401B-847E-2D40F29B2BAC}"/>
              </a:ext>
            </a:extLst>
          </p:cNvPr>
          <p:cNvPicPr>
            <a:picLocks noChangeAspect="1"/>
          </p:cNvPicPr>
          <p:nvPr/>
        </p:nvPicPr>
        <p:blipFill>
          <a:blip r:embed="rId3"/>
          <a:stretch>
            <a:fillRect/>
          </a:stretch>
        </p:blipFill>
        <p:spPr>
          <a:xfrm>
            <a:off x="309387" y="1023937"/>
            <a:ext cx="11609445" cy="5006635"/>
          </a:xfrm>
          <a:prstGeom prst="rect">
            <a:avLst/>
          </a:prstGeom>
        </p:spPr>
      </p:pic>
    </p:spTree>
    <p:extLst>
      <p:ext uri="{BB962C8B-B14F-4D97-AF65-F5344CB8AC3E}">
        <p14:creationId xmlns:p14="http://schemas.microsoft.com/office/powerpoint/2010/main" val="3168188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Chart 21">
            <a:extLst>
              <a:ext uri="{FF2B5EF4-FFF2-40B4-BE49-F238E27FC236}">
                <a16:creationId xmlns:a16="http://schemas.microsoft.com/office/drawing/2014/main" id="{F6500030-43F1-4B9B-A1C0-253282A36148}"/>
              </a:ext>
            </a:extLst>
          </p:cNvPr>
          <p:cNvGraphicFramePr>
            <a:graphicFrameLocks noGrp="1"/>
          </p:cNvGraphicFramePr>
          <p:nvPr>
            <p:extLst>
              <p:ext uri="{D42A27DB-BD31-4B8C-83A1-F6EECF244321}">
                <p14:modId xmlns:p14="http://schemas.microsoft.com/office/powerpoint/2010/main" val="4224458194"/>
              </p:ext>
            </p:extLst>
          </p:nvPr>
        </p:nvGraphicFramePr>
        <p:xfrm>
          <a:off x="2715006" y="336385"/>
          <a:ext cx="8670192" cy="6293013"/>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20</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4"/>
          <a:stretch>
            <a:fillRect/>
          </a:stretch>
        </p:blipFill>
        <p:spPr>
          <a:xfrm>
            <a:off x="877956" y="3012879"/>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rot="19056004">
            <a:off x="-9573" y="1031227"/>
            <a:ext cx="2734152" cy="1032112"/>
          </a:xfrm>
        </p:spPr>
        <p:txBody>
          <a:bodyPr>
            <a:normAutofit fontScale="90000"/>
          </a:bodyPr>
          <a:lstStyle/>
          <a:p>
            <a:r>
              <a:rPr lang="en-US" sz="3600" dirty="0">
                <a:latin typeface="Cambria" panose="02040503050406030204" pitchFamily="18" charset="0"/>
                <a:ea typeface="Cambria" panose="02040503050406030204" pitchFamily="18" charset="0"/>
              </a:rPr>
              <a:t>Ending Fund Balance</a:t>
            </a:r>
          </a:p>
        </p:txBody>
      </p:sp>
      <p:cxnSp>
        <p:nvCxnSpPr>
          <p:cNvPr id="7" name="Straight Connector 6">
            <a:extLst>
              <a:ext uri="{FF2B5EF4-FFF2-40B4-BE49-F238E27FC236}">
                <a16:creationId xmlns:a16="http://schemas.microsoft.com/office/drawing/2014/main" id="{A29352F0-0139-41A4-83FB-466FC7A2111A}"/>
              </a:ext>
            </a:extLst>
          </p:cNvPr>
          <p:cNvCxnSpPr>
            <a:cxnSpLocks/>
          </p:cNvCxnSpPr>
          <p:nvPr/>
        </p:nvCxnSpPr>
        <p:spPr>
          <a:xfrm flipH="1" flipV="1">
            <a:off x="8179509" y="489522"/>
            <a:ext cx="6389" cy="1544761"/>
          </a:xfrm>
          <a:prstGeom prst="line">
            <a:avLst/>
          </a:prstGeom>
          <a:ln w="31750">
            <a:solidFill>
              <a:srgbClr val="F00000"/>
            </a:solidFill>
          </a:ln>
        </p:spPr>
        <p:style>
          <a:lnRef idx="1">
            <a:schemeClr val="accent1"/>
          </a:lnRef>
          <a:fillRef idx="0">
            <a:schemeClr val="accent1"/>
          </a:fillRef>
          <a:effectRef idx="0">
            <a:schemeClr val="accent1"/>
          </a:effectRef>
          <a:fontRef idx="minor">
            <a:schemeClr val="tx1"/>
          </a:fontRef>
        </p:style>
      </p:cxnSp>
      <p:sp>
        <p:nvSpPr>
          <p:cNvPr id="20" name="TextBox 1">
            <a:extLst>
              <a:ext uri="{FF2B5EF4-FFF2-40B4-BE49-F238E27FC236}">
                <a16:creationId xmlns:a16="http://schemas.microsoft.com/office/drawing/2014/main" id="{1B7CD1A0-611C-4A93-82E7-B1CECAFD9795}"/>
              </a:ext>
            </a:extLst>
          </p:cNvPr>
          <p:cNvSpPr txBox="1"/>
          <p:nvPr/>
        </p:nvSpPr>
        <p:spPr>
          <a:xfrm>
            <a:off x="7303131" y="437960"/>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sym typeface="Wingdings" panose="05000000000000000000" pitchFamily="2" charset="2"/>
              </a:rPr>
              <a:t> </a:t>
            </a:r>
            <a:r>
              <a:rPr lang="en-US" sz="1200" b="1" dirty="0"/>
              <a:t>Actuals</a:t>
            </a:r>
          </a:p>
        </p:txBody>
      </p:sp>
      <p:sp>
        <p:nvSpPr>
          <p:cNvPr id="21" name="TextBox 1">
            <a:extLst>
              <a:ext uri="{FF2B5EF4-FFF2-40B4-BE49-F238E27FC236}">
                <a16:creationId xmlns:a16="http://schemas.microsoft.com/office/drawing/2014/main" id="{6C015675-ECDC-4214-B398-2FCB3990F658}"/>
              </a:ext>
            </a:extLst>
          </p:cNvPr>
          <p:cNvSpPr txBox="1"/>
          <p:nvPr/>
        </p:nvSpPr>
        <p:spPr>
          <a:xfrm>
            <a:off x="8185898" y="454221"/>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Projections</a:t>
            </a:r>
            <a:r>
              <a:rPr lang="en-US" sz="1200" b="1" dirty="0">
                <a:sym typeface="Wingdings" panose="05000000000000000000" pitchFamily="2" charset="2"/>
              </a:rPr>
              <a:t></a:t>
            </a:r>
            <a:endParaRPr lang="en-US" sz="1200" b="1" dirty="0"/>
          </a:p>
        </p:txBody>
      </p:sp>
      <p:cxnSp>
        <p:nvCxnSpPr>
          <p:cNvPr id="23" name="Straight Connector 22">
            <a:extLst>
              <a:ext uri="{FF2B5EF4-FFF2-40B4-BE49-F238E27FC236}">
                <a16:creationId xmlns:a16="http://schemas.microsoft.com/office/drawing/2014/main" id="{486006EF-F102-4F06-8125-AA08CC9543A2}"/>
              </a:ext>
            </a:extLst>
          </p:cNvPr>
          <p:cNvCxnSpPr>
            <a:cxnSpLocks/>
          </p:cNvCxnSpPr>
          <p:nvPr/>
        </p:nvCxnSpPr>
        <p:spPr>
          <a:xfrm flipV="1">
            <a:off x="8179510" y="2301411"/>
            <a:ext cx="6388" cy="3708971"/>
          </a:xfrm>
          <a:prstGeom prst="line">
            <a:avLst/>
          </a:prstGeom>
          <a:ln w="31750">
            <a:solidFill>
              <a:srgbClr val="F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6540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21</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rot="19056004">
            <a:off x="-9573" y="1031227"/>
            <a:ext cx="2734152" cy="1032112"/>
          </a:xfrm>
        </p:spPr>
        <p:txBody>
          <a:bodyPr>
            <a:normAutofit fontScale="90000"/>
          </a:bodyPr>
          <a:lstStyle/>
          <a:p>
            <a:r>
              <a:rPr lang="en-US" sz="3600" dirty="0">
                <a:latin typeface="Cambria" panose="02040503050406030204" pitchFamily="18" charset="0"/>
                <a:ea typeface="Cambria" panose="02040503050406030204" pitchFamily="18" charset="0"/>
              </a:rPr>
              <a:t>Ending Fund Balance</a:t>
            </a:r>
          </a:p>
        </p:txBody>
      </p:sp>
      <p:graphicFrame>
        <p:nvGraphicFramePr>
          <p:cNvPr id="16" name="Chart 15">
            <a:extLst>
              <a:ext uri="{FF2B5EF4-FFF2-40B4-BE49-F238E27FC236}">
                <a16:creationId xmlns:a16="http://schemas.microsoft.com/office/drawing/2014/main" id="{13FDFB2A-3092-4967-BA74-04810E1FCD5C}"/>
              </a:ext>
            </a:extLst>
          </p:cNvPr>
          <p:cNvGraphicFramePr>
            <a:graphicFrameLocks noGrp="1"/>
          </p:cNvGraphicFramePr>
          <p:nvPr>
            <p:extLst>
              <p:ext uri="{D42A27DB-BD31-4B8C-83A1-F6EECF244321}">
                <p14:modId xmlns:p14="http://schemas.microsoft.com/office/powerpoint/2010/main" val="2657043572"/>
              </p:ext>
            </p:extLst>
          </p:nvPr>
        </p:nvGraphicFramePr>
        <p:xfrm>
          <a:off x="2715006" y="320611"/>
          <a:ext cx="8670192" cy="629301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631591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22</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201387" y="5231898"/>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81861" y="5153985"/>
            <a:ext cx="1394452" cy="1394452"/>
          </a:xfrm>
          <a:prstGeom prst="rect">
            <a:avLst/>
          </a:prstGeom>
        </p:spPr>
      </p:pic>
      <p:sp>
        <p:nvSpPr>
          <p:cNvPr id="13" name="Title 1">
            <a:extLst>
              <a:ext uri="{FF2B5EF4-FFF2-40B4-BE49-F238E27FC236}">
                <a16:creationId xmlns:a16="http://schemas.microsoft.com/office/drawing/2014/main" id="{2347884D-5762-44EE-8890-3D8E384AD364}"/>
              </a:ext>
            </a:extLst>
          </p:cNvPr>
          <p:cNvSpPr>
            <a:spLocks noGrp="1"/>
          </p:cNvSpPr>
          <p:nvPr>
            <p:ph type="ctrTitle"/>
          </p:nvPr>
        </p:nvSpPr>
        <p:spPr>
          <a:xfrm>
            <a:off x="742950" y="441325"/>
            <a:ext cx="10344150" cy="762000"/>
          </a:xfrm>
        </p:spPr>
        <p:txBody>
          <a:bodyPr>
            <a:normAutofit/>
          </a:bodyPr>
          <a:lstStyle/>
          <a:p>
            <a:r>
              <a:rPr lang="en-US" sz="4800" dirty="0">
                <a:latin typeface="Cambria" panose="02040503050406030204" pitchFamily="18" charset="0"/>
                <a:ea typeface="Cambria" panose="02040503050406030204" pitchFamily="18" charset="0"/>
              </a:rPr>
              <a:t>Next Steps</a:t>
            </a:r>
          </a:p>
        </p:txBody>
      </p:sp>
      <p:sp>
        <p:nvSpPr>
          <p:cNvPr id="2" name="TextBox 1">
            <a:extLst>
              <a:ext uri="{FF2B5EF4-FFF2-40B4-BE49-F238E27FC236}">
                <a16:creationId xmlns:a16="http://schemas.microsoft.com/office/drawing/2014/main" id="{97CE490F-4730-418D-9B0F-6C22FD974B17}"/>
              </a:ext>
            </a:extLst>
          </p:cNvPr>
          <p:cNvSpPr txBox="1"/>
          <p:nvPr/>
        </p:nvSpPr>
        <p:spPr>
          <a:xfrm>
            <a:off x="1774444" y="1416049"/>
            <a:ext cx="8281161" cy="1754326"/>
          </a:xfrm>
          <a:prstGeom prst="rect">
            <a:avLst/>
          </a:prstGeom>
          <a:noFill/>
        </p:spPr>
        <p:txBody>
          <a:bodyPr wrap="square" rtlCol="0">
            <a:spAutoFit/>
          </a:bodyPr>
          <a:lstStyle/>
          <a:p>
            <a:pPr marL="571500" indent="-571500">
              <a:buFont typeface="Arial" panose="020B0604020202020204" pitchFamily="34" charset="0"/>
              <a:buChar char="•"/>
            </a:pPr>
            <a:r>
              <a:rPr lang="en-US" sz="3600" dirty="0"/>
              <a:t>Final Budget Negotiations</a:t>
            </a:r>
          </a:p>
          <a:p>
            <a:pPr marL="571500" indent="-571500">
              <a:buFont typeface="Arial" panose="020B0604020202020204" pitchFamily="34" charset="0"/>
              <a:buChar char="•"/>
            </a:pPr>
            <a:r>
              <a:rPr lang="en-US" sz="3600" dirty="0"/>
              <a:t>Unaudited Actuals</a:t>
            </a:r>
          </a:p>
          <a:p>
            <a:pPr marL="571500" indent="-571500">
              <a:buFont typeface="Arial" panose="020B0604020202020204" pitchFamily="34" charset="0"/>
              <a:buChar char="•"/>
            </a:pPr>
            <a:r>
              <a:rPr lang="en-US" sz="3600" dirty="0"/>
              <a:t>Continued Budget Discussions</a:t>
            </a:r>
          </a:p>
        </p:txBody>
      </p:sp>
    </p:spTree>
    <p:extLst>
      <p:ext uri="{BB962C8B-B14F-4D97-AF65-F5344CB8AC3E}">
        <p14:creationId xmlns:p14="http://schemas.microsoft.com/office/powerpoint/2010/main" val="2121010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13EEB-C23A-488A-997F-0F5FC29DF165}"/>
              </a:ext>
            </a:extLst>
          </p:cNvPr>
          <p:cNvSpPr>
            <a:spLocks noGrp="1"/>
          </p:cNvSpPr>
          <p:nvPr>
            <p:ph type="ctrTitle"/>
          </p:nvPr>
        </p:nvSpPr>
        <p:spPr>
          <a:xfrm>
            <a:off x="138112" y="438150"/>
            <a:ext cx="3216550" cy="572376"/>
          </a:xfrm>
        </p:spPr>
        <p:txBody>
          <a:bodyPr>
            <a:normAutofit/>
          </a:bodyPr>
          <a:lstStyle/>
          <a:p>
            <a:r>
              <a:rPr lang="en-US" sz="3200" dirty="0">
                <a:latin typeface="Cambria" panose="02040503050406030204" pitchFamily="18" charset="0"/>
                <a:ea typeface="Cambria" panose="02040503050406030204" pitchFamily="18" charset="0"/>
              </a:rPr>
              <a:t>Budget Timeline</a:t>
            </a:r>
          </a:p>
        </p:txBody>
      </p:sp>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23</a:t>
            </a:fld>
            <a:endParaRPr lang="en-US" dirty="0"/>
          </a:p>
        </p:txBody>
      </p:sp>
      <p:pic>
        <p:nvPicPr>
          <p:cNvPr id="6" name="Picture 5">
            <a:extLst>
              <a:ext uri="{FF2B5EF4-FFF2-40B4-BE49-F238E27FC236}">
                <a16:creationId xmlns:a16="http://schemas.microsoft.com/office/drawing/2014/main" id="{1EB47A52-2A14-401B-847E-2D40F29B2BAC}"/>
              </a:ext>
            </a:extLst>
          </p:cNvPr>
          <p:cNvPicPr>
            <a:picLocks noChangeAspect="1"/>
          </p:cNvPicPr>
          <p:nvPr/>
        </p:nvPicPr>
        <p:blipFill>
          <a:blip r:embed="rId3"/>
          <a:stretch>
            <a:fillRect/>
          </a:stretch>
        </p:blipFill>
        <p:spPr>
          <a:xfrm>
            <a:off x="308861" y="961956"/>
            <a:ext cx="11609445" cy="5006635"/>
          </a:xfrm>
          <a:prstGeom prst="rect">
            <a:avLst/>
          </a:prstGeom>
        </p:spPr>
      </p:pic>
      <p:sp>
        <p:nvSpPr>
          <p:cNvPr id="3" name="Oval 2">
            <a:extLst>
              <a:ext uri="{FF2B5EF4-FFF2-40B4-BE49-F238E27FC236}">
                <a16:creationId xmlns:a16="http://schemas.microsoft.com/office/drawing/2014/main" id="{60F446F4-3C1C-4753-A9AF-CF10D6FF924D}"/>
              </a:ext>
            </a:extLst>
          </p:cNvPr>
          <p:cNvSpPr/>
          <p:nvPr/>
        </p:nvSpPr>
        <p:spPr>
          <a:xfrm>
            <a:off x="9826729" y="1358012"/>
            <a:ext cx="451802" cy="1779227"/>
          </a:xfrm>
          <a:prstGeom prst="ellipse">
            <a:avLst/>
          </a:prstGeom>
          <a:noFill/>
          <a:ln w="25400">
            <a:solidFill>
              <a:srgbClr val="E6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29815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014C8D4-5D9C-4A09-B45B-B6BF038DDC5A}"/>
              </a:ext>
            </a:extLst>
          </p:cNvPr>
          <p:cNvPicPr>
            <a:picLocks noChangeAspect="1"/>
          </p:cNvPicPr>
          <p:nvPr/>
        </p:nvPicPr>
        <p:blipFill>
          <a:blip r:embed="rId3"/>
          <a:stretch>
            <a:fillRect/>
          </a:stretch>
        </p:blipFill>
        <p:spPr>
          <a:xfrm>
            <a:off x="255343" y="1114536"/>
            <a:ext cx="11415730" cy="5040079"/>
          </a:xfrm>
          <a:prstGeom prst="rect">
            <a:avLst/>
          </a:prstGeom>
        </p:spPr>
      </p:pic>
      <p:sp>
        <p:nvSpPr>
          <p:cNvPr id="2" name="Title 1">
            <a:extLst>
              <a:ext uri="{FF2B5EF4-FFF2-40B4-BE49-F238E27FC236}">
                <a16:creationId xmlns:a16="http://schemas.microsoft.com/office/drawing/2014/main" id="{5E413EEB-C23A-488A-997F-0F5FC29DF165}"/>
              </a:ext>
            </a:extLst>
          </p:cNvPr>
          <p:cNvSpPr>
            <a:spLocks noGrp="1"/>
          </p:cNvSpPr>
          <p:nvPr>
            <p:ph type="ctrTitle"/>
          </p:nvPr>
        </p:nvSpPr>
        <p:spPr>
          <a:xfrm>
            <a:off x="138111" y="438150"/>
            <a:ext cx="3551761" cy="572376"/>
          </a:xfrm>
        </p:spPr>
        <p:txBody>
          <a:bodyPr>
            <a:normAutofit/>
          </a:bodyPr>
          <a:lstStyle/>
          <a:p>
            <a:r>
              <a:rPr lang="en-US" sz="3200" dirty="0">
                <a:latin typeface="Cambria" panose="02040503050406030204" pitchFamily="18" charset="0"/>
                <a:ea typeface="Cambria" panose="02040503050406030204" pitchFamily="18" charset="0"/>
              </a:rPr>
              <a:t>Budget Discussions</a:t>
            </a:r>
          </a:p>
        </p:txBody>
      </p:sp>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24</a:t>
            </a:fld>
            <a:endParaRPr lang="en-US" dirty="0"/>
          </a:p>
        </p:txBody>
      </p:sp>
      <p:sp>
        <p:nvSpPr>
          <p:cNvPr id="13" name="Oval 12">
            <a:extLst>
              <a:ext uri="{FF2B5EF4-FFF2-40B4-BE49-F238E27FC236}">
                <a16:creationId xmlns:a16="http://schemas.microsoft.com/office/drawing/2014/main" id="{133986A0-CC95-4594-9AEF-AEFA4BBE123B}"/>
              </a:ext>
            </a:extLst>
          </p:cNvPr>
          <p:cNvSpPr/>
          <p:nvPr/>
        </p:nvSpPr>
        <p:spPr>
          <a:xfrm>
            <a:off x="2286000" y="3896457"/>
            <a:ext cx="1556237" cy="2495550"/>
          </a:xfrm>
          <a:prstGeom prst="ellipse">
            <a:avLst/>
          </a:prstGeom>
          <a:noFill/>
          <a:ln w="25400">
            <a:solidFill>
              <a:srgbClr val="E6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32742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DE4FF5C-FB59-4CAB-B2FF-C433E41F62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589" y="685794"/>
            <a:ext cx="5486411" cy="5486411"/>
          </a:xfrm>
          <a:prstGeom prst="rect">
            <a:avLst/>
          </a:prstGeom>
        </p:spPr>
      </p:pic>
      <p:sp>
        <p:nvSpPr>
          <p:cNvPr id="6" name="TextBox 5">
            <a:extLst>
              <a:ext uri="{FF2B5EF4-FFF2-40B4-BE49-F238E27FC236}">
                <a16:creationId xmlns:a16="http://schemas.microsoft.com/office/drawing/2014/main" id="{FD54EF24-C804-4026-B92F-DB37DE49FFC1}"/>
              </a:ext>
            </a:extLst>
          </p:cNvPr>
          <p:cNvSpPr txBox="1"/>
          <p:nvPr/>
        </p:nvSpPr>
        <p:spPr>
          <a:xfrm>
            <a:off x="6820728" y="550812"/>
            <a:ext cx="5038725" cy="1200329"/>
          </a:xfrm>
          <a:prstGeom prst="rect">
            <a:avLst/>
          </a:prstGeom>
          <a:noFill/>
        </p:spPr>
        <p:txBody>
          <a:bodyPr wrap="square" rtlCol="0">
            <a:spAutoFit/>
          </a:bodyPr>
          <a:lstStyle/>
          <a:p>
            <a:pPr algn="r"/>
            <a:r>
              <a:rPr lang="en-US" sz="7200" dirty="0"/>
              <a:t>Thank you!</a:t>
            </a:r>
          </a:p>
        </p:txBody>
      </p:sp>
      <p:sp>
        <p:nvSpPr>
          <p:cNvPr id="4" name="Slide Number Placeholder 3">
            <a:extLst>
              <a:ext uri="{FF2B5EF4-FFF2-40B4-BE49-F238E27FC236}">
                <a16:creationId xmlns:a16="http://schemas.microsoft.com/office/drawing/2014/main" id="{2A9B1FB0-5070-423F-817B-8B23C0A15079}"/>
              </a:ext>
            </a:extLst>
          </p:cNvPr>
          <p:cNvSpPr>
            <a:spLocks noGrp="1"/>
          </p:cNvSpPr>
          <p:nvPr>
            <p:ph type="sldNum" sz="quarter" idx="12"/>
          </p:nvPr>
        </p:nvSpPr>
        <p:spPr>
          <a:xfrm>
            <a:off x="9022574" y="6356350"/>
            <a:ext cx="2743200" cy="365125"/>
          </a:xfrm>
        </p:spPr>
        <p:txBody>
          <a:bodyPr/>
          <a:lstStyle/>
          <a:p>
            <a:fld id="{79C985DC-A2C5-484A-BC66-850A2FC5D29C}" type="slidenum">
              <a:rPr lang="en-US" smtClean="0"/>
              <a:t>25</a:t>
            </a:fld>
            <a:endParaRPr lang="en-US"/>
          </a:p>
        </p:txBody>
      </p:sp>
      <p:sp>
        <p:nvSpPr>
          <p:cNvPr id="7" name="TextBox 6">
            <a:extLst>
              <a:ext uri="{FF2B5EF4-FFF2-40B4-BE49-F238E27FC236}">
                <a16:creationId xmlns:a16="http://schemas.microsoft.com/office/drawing/2014/main" id="{AC602BB9-A1FD-4634-9852-BDDADB18EECA}"/>
              </a:ext>
            </a:extLst>
          </p:cNvPr>
          <p:cNvSpPr txBox="1"/>
          <p:nvPr/>
        </p:nvSpPr>
        <p:spPr>
          <a:xfrm>
            <a:off x="6954078" y="4860746"/>
            <a:ext cx="5038725" cy="1200329"/>
          </a:xfrm>
          <a:prstGeom prst="rect">
            <a:avLst/>
          </a:prstGeom>
          <a:noFill/>
        </p:spPr>
        <p:txBody>
          <a:bodyPr wrap="square" rtlCol="0">
            <a:spAutoFit/>
          </a:bodyPr>
          <a:lstStyle/>
          <a:p>
            <a:pPr algn="r"/>
            <a:r>
              <a:rPr lang="en-US" sz="7200" dirty="0"/>
              <a:t>Questions?</a:t>
            </a:r>
          </a:p>
        </p:txBody>
      </p:sp>
    </p:spTree>
    <p:extLst>
      <p:ext uri="{BB962C8B-B14F-4D97-AF65-F5344CB8AC3E}">
        <p14:creationId xmlns:p14="http://schemas.microsoft.com/office/powerpoint/2010/main" val="2095414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13EEB-C23A-488A-997F-0F5FC29DF165}"/>
              </a:ext>
            </a:extLst>
          </p:cNvPr>
          <p:cNvSpPr>
            <a:spLocks noGrp="1"/>
          </p:cNvSpPr>
          <p:nvPr>
            <p:ph type="ctrTitle"/>
          </p:nvPr>
        </p:nvSpPr>
        <p:spPr>
          <a:xfrm>
            <a:off x="138112" y="438150"/>
            <a:ext cx="3216550" cy="572376"/>
          </a:xfrm>
        </p:spPr>
        <p:txBody>
          <a:bodyPr>
            <a:normAutofit/>
          </a:bodyPr>
          <a:lstStyle/>
          <a:p>
            <a:r>
              <a:rPr lang="en-US" sz="3200" dirty="0">
                <a:latin typeface="Cambria" panose="02040503050406030204" pitchFamily="18" charset="0"/>
                <a:ea typeface="Cambria" panose="02040503050406030204" pitchFamily="18" charset="0"/>
              </a:rPr>
              <a:t>Budget Timeline</a:t>
            </a:r>
          </a:p>
        </p:txBody>
      </p:sp>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3</a:t>
            </a:fld>
            <a:endParaRPr lang="en-US" dirty="0"/>
          </a:p>
        </p:txBody>
      </p:sp>
      <p:pic>
        <p:nvPicPr>
          <p:cNvPr id="6" name="Picture 5">
            <a:extLst>
              <a:ext uri="{FF2B5EF4-FFF2-40B4-BE49-F238E27FC236}">
                <a16:creationId xmlns:a16="http://schemas.microsoft.com/office/drawing/2014/main" id="{1EB47A52-2A14-401B-847E-2D40F29B2BAC}"/>
              </a:ext>
            </a:extLst>
          </p:cNvPr>
          <p:cNvPicPr>
            <a:picLocks noChangeAspect="1"/>
          </p:cNvPicPr>
          <p:nvPr/>
        </p:nvPicPr>
        <p:blipFill>
          <a:blip r:embed="rId3"/>
          <a:stretch>
            <a:fillRect/>
          </a:stretch>
        </p:blipFill>
        <p:spPr>
          <a:xfrm>
            <a:off x="309387" y="1023937"/>
            <a:ext cx="11609445" cy="5006635"/>
          </a:xfrm>
          <a:prstGeom prst="rect">
            <a:avLst/>
          </a:prstGeom>
        </p:spPr>
      </p:pic>
      <p:sp>
        <p:nvSpPr>
          <p:cNvPr id="3" name="Oval 2">
            <a:extLst>
              <a:ext uri="{FF2B5EF4-FFF2-40B4-BE49-F238E27FC236}">
                <a16:creationId xmlns:a16="http://schemas.microsoft.com/office/drawing/2014/main" id="{60F446F4-3C1C-4753-A9AF-CF10D6FF924D}"/>
              </a:ext>
            </a:extLst>
          </p:cNvPr>
          <p:cNvSpPr/>
          <p:nvPr/>
        </p:nvSpPr>
        <p:spPr>
          <a:xfrm>
            <a:off x="8024305" y="1366805"/>
            <a:ext cx="451802" cy="1779227"/>
          </a:xfrm>
          <a:prstGeom prst="ellipse">
            <a:avLst/>
          </a:prstGeom>
          <a:noFill/>
          <a:ln w="25400">
            <a:solidFill>
              <a:srgbClr val="E6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84BC4942-789B-4132-BD4B-C03F07E47A9A}"/>
              </a:ext>
            </a:extLst>
          </p:cNvPr>
          <p:cNvSpPr/>
          <p:nvPr/>
        </p:nvSpPr>
        <p:spPr>
          <a:xfrm>
            <a:off x="7815182" y="3876511"/>
            <a:ext cx="451802" cy="2167472"/>
          </a:xfrm>
          <a:prstGeom prst="ellipse">
            <a:avLst/>
          </a:prstGeom>
          <a:noFill/>
          <a:ln w="25400">
            <a:solidFill>
              <a:srgbClr val="E6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8359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4</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rot="19056004">
            <a:off x="-9573" y="1031227"/>
            <a:ext cx="2734152" cy="1032112"/>
          </a:xfrm>
        </p:spPr>
        <p:txBody>
          <a:bodyPr>
            <a:normAutofit fontScale="90000"/>
          </a:bodyPr>
          <a:lstStyle/>
          <a:p>
            <a:r>
              <a:rPr lang="en-US" sz="3600" dirty="0">
                <a:latin typeface="Cambria" panose="02040503050406030204" pitchFamily="18" charset="0"/>
                <a:ea typeface="Cambria" panose="02040503050406030204" pitchFamily="18" charset="0"/>
              </a:rPr>
              <a:t>Ending Fund Balance</a:t>
            </a:r>
          </a:p>
        </p:txBody>
      </p:sp>
      <p:sp>
        <p:nvSpPr>
          <p:cNvPr id="21" name="TextBox 1">
            <a:extLst>
              <a:ext uri="{FF2B5EF4-FFF2-40B4-BE49-F238E27FC236}">
                <a16:creationId xmlns:a16="http://schemas.microsoft.com/office/drawing/2014/main" id="{D7D667D7-D632-421A-A6C7-3C0DC88E7843}"/>
              </a:ext>
            </a:extLst>
          </p:cNvPr>
          <p:cNvSpPr txBox="1"/>
          <p:nvPr/>
        </p:nvSpPr>
        <p:spPr>
          <a:xfrm>
            <a:off x="7721949" y="328805"/>
            <a:ext cx="1187487"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sym typeface="Wingdings" panose="05000000000000000000" pitchFamily="2" charset="2"/>
              </a:rPr>
              <a:t> </a:t>
            </a:r>
            <a:r>
              <a:rPr lang="en-US" sz="1200" b="1" dirty="0"/>
              <a:t>Actuals</a:t>
            </a:r>
          </a:p>
        </p:txBody>
      </p:sp>
      <p:sp>
        <p:nvSpPr>
          <p:cNvPr id="22" name="TextBox 1">
            <a:extLst>
              <a:ext uri="{FF2B5EF4-FFF2-40B4-BE49-F238E27FC236}">
                <a16:creationId xmlns:a16="http://schemas.microsoft.com/office/drawing/2014/main" id="{8B197468-DF9E-4C5B-90CF-34ACBDC010AE}"/>
              </a:ext>
            </a:extLst>
          </p:cNvPr>
          <p:cNvSpPr txBox="1"/>
          <p:nvPr/>
        </p:nvSpPr>
        <p:spPr>
          <a:xfrm>
            <a:off x="8615212" y="319837"/>
            <a:ext cx="1752071" cy="27572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Projections </a:t>
            </a:r>
            <a:r>
              <a:rPr lang="en-US" sz="1200" b="1" dirty="0">
                <a:sym typeface="Wingdings" panose="05000000000000000000" pitchFamily="2" charset="2"/>
              </a:rPr>
              <a:t></a:t>
            </a:r>
            <a:endParaRPr lang="en-US" sz="1200" b="1" dirty="0"/>
          </a:p>
        </p:txBody>
      </p:sp>
      <p:graphicFrame>
        <p:nvGraphicFramePr>
          <p:cNvPr id="23" name="Chart 22">
            <a:extLst>
              <a:ext uri="{FF2B5EF4-FFF2-40B4-BE49-F238E27FC236}">
                <a16:creationId xmlns:a16="http://schemas.microsoft.com/office/drawing/2014/main" id="{38EA831E-A5A4-4617-98A5-654879B7FB63}"/>
              </a:ext>
            </a:extLst>
          </p:cNvPr>
          <p:cNvGraphicFramePr>
            <a:graphicFrameLocks noGrp="1"/>
          </p:cNvGraphicFramePr>
          <p:nvPr>
            <p:extLst>
              <p:ext uri="{D42A27DB-BD31-4B8C-83A1-F6EECF244321}">
                <p14:modId xmlns:p14="http://schemas.microsoft.com/office/powerpoint/2010/main" val="1290700463"/>
              </p:ext>
            </p:extLst>
          </p:nvPr>
        </p:nvGraphicFramePr>
        <p:xfrm>
          <a:off x="2977322" y="241399"/>
          <a:ext cx="8662051" cy="6293013"/>
        </p:xfrm>
        <a:graphic>
          <a:graphicData uri="http://schemas.openxmlformats.org/drawingml/2006/chart">
            <c:chart xmlns:c="http://schemas.openxmlformats.org/drawingml/2006/chart" xmlns:r="http://schemas.openxmlformats.org/officeDocument/2006/relationships" r:id="rId5"/>
          </a:graphicData>
        </a:graphic>
      </p:graphicFrame>
      <p:cxnSp>
        <p:nvCxnSpPr>
          <p:cNvPr id="20" name="Straight Connector 19">
            <a:extLst>
              <a:ext uri="{FF2B5EF4-FFF2-40B4-BE49-F238E27FC236}">
                <a16:creationId xmlns:a16="http://schemas.microsoft.com/office/drawing/2014/main" id="{E233F113-C985-4305-BD8B-CEB48FC4640E}"/>
              </a:ext>
            </a:extLst>
          </p:cNvPr>
          <p:cNvCxnSpPr>
            <a:cxnSpLocks/>
          </p:cNvCxnSpPr>
          <p:nvPr/>
        </p:nvCxnSpPr>
        <p:spPr>
          <a:xfrm flipV="1">
            <a:off x="8565969" y="440294"/>
            <a:ext cx="0" cy="5292686"/>
          </a:xfrm>
          <a:prstGeom prst="line">
            <a:avLst/>
          </a:prstGeom>
          <a:ln w="31750">
            <a:solidFill>
              <a:srgbClr val="F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3057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5</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rot="19056004">
            <a:off x="-9573" y="1031227"/>
            <a:ext cx="2734152" cy="1032112"/>
          </a:xfrm>
        </p:spPr>
        <p:txBody>
          <a:bodyPr>
            <a:normAutofit fontScale="90000"/>
          </a:bodyPr>
          <a:lstStyle/>
          <a:p>
            <a:r>
              <a:rPr lang="en-US" sz="3600" dirty="0">
                <a:latin typeface="Cambria" panose="02040503050406030204" pitchFamily="18" charset="0"/>
                <a:ea typeface="Cambria" panose="02040503050406030204" pitchFamily="18" charset="0"/>
              </a:rPr>
              <a:t>Ending Fund Balance</a:t>
            </a:r>
          </a:p>
        </p:txBody>
      </p:sp>
      <p:graphicFrame>
        <p:nvGraphicFramePr>
          <p:cNvPr id="19" name="Chart 18">
            <a:extLst>
              <a:ext uri="{FF2B5EF4-FFF2-40B4-BE49-F238E27FC236}">
                <a16:creationId xmlns:a16="http://schemas.microsoft.com/office/drawing/2014/main" id="{7AE0E8CD-21F9-431F-890B-23986E7FFA51}"/>
              </a:ext>
            </a:extLst>
          </p:cNvPr>
          <p:cNvGraphicFramePr>
            <a:graphicFrameLocks noGrp="1"/>
          </p:cNvGraphicFramePr>
          <p:nvPr>
            <p:extLst>
              <p:ext uri="{D42A27DB-BD31-4B8C-83A1-F6EECF244321}">
                <p14:modId xmlns:p14="http://schemas.microsoft.com/office/powerpoint/2010/main" val="73801182"/>
              </p:ext>
            </p:extLst>
          </p:nvPr>
        </p:nvGraphicFramePr>
        <p:xfrm>
          <a:off x="2891062" y="381103"/>
          <a:ext cx="8670192" cy="629301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778724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6</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24" name="Title 1">
            <a:extLst>
              <a:ext uri="{FF2B5EF4-FFF2-40B4-BE49-F238E27FC236}">
                <a16:creationId xmlns:a16="http://schemas.microsoft.com/office/drawing/2014/main" id="{A7AB20E1-7835-447A-B044-B5F386F36D73}"/>
              </a:ext>
            </a:extLst>
          </p:cNvPr>
          <p:cNvSpPr>
            <a:spLocks noGrp="1"/>
          </p:cNvSpPr>
          <p:nvPr>
            <p:ph type="ctrTitle"/>
          </p:nvPr>
        </p:nvSpPr>
        <p:spPr>
          <a:xfrm rot="19056004">
            <a:off x="-29002" y="1042114"/>
            <a:ext cx="2734152" cy="974487"/>
          </a:xfrm>
        </p:spPr>
        <p:txBody>
          <a:bodyPr>
            <a:normAutofit fontScale="90000"/>
          </a:bodyPr>
          <a:lstStyle/>
          <a:p>
            <a:r>
              <a:rPr lang="en-US" sz="3600" dirty="0"/>
              <a:t>Official Assumptions</a:t>
            </a:r>
            <a:endParaRPr lang="en-US" sz="3600" dirty="0">
              <a:latin typeface="Cambria" panose="02040503050406030204" pitchFamily="18" charset="0"/>
              <a:ea typeface="Cambria" panose="02040503050406030204" pitchFamily="18" charset="0"/>
            </a:endParaRPr>
          </a:p>
        </p:txBody>
      </p:sp>
      <p:sp>
        <p:nvSpPr>
          <p:cNvPr id="21" name="TextBox 20">
            <a:extLst>
              <a:ext uri="{FF2B5EF4-FFF2-40B4-BE49-F238E27FC236}">
                <a16:creationId xmlns:a16="http://schemas.microsoft.com/office/drawing/2014/main" id="{8E0145A3-2E78-4C32-ADDF-A79C5BF58175}"/>
              </a:ext>
            </a:extLst>
          </p:cNvPr>
          <p:cNvSpPr txBox="1"/>
          <p:nvPr/>
        </p:nvSpPr>
        <p:spPr>
          <a:xfrm>
            <a:off x="2899942" y="4559202"/>
            <a:ext cx="6378866" cy="1754326"/>
          </a:xfrm>
          <a:prstGeom prst="rect">
            <a:avLst/>
          </a:prstGeom>
          <a:noFill/>
        </p:spPr>
        <p:txBody>
          <a:bodyPr wrap="square" rtlCol="0">
            <a:spAutoFit/>
          </a:bodyPr>
          <a:lstStyle/>
          <a:p>
            <a:pPr marL="285750" indent="-285750">
              <a:buFont typeface="Arial" panose="020B0604020202020204" pitchFamily="34" charset="0"/>
              <a:buChar char="•"/>
            </a:pPr>
            <a:r>
              <a:rPr lang="en-US" dirty="0"/>
              <a:t>COLA</a:t>
            </a:r>
          </a:p>
          <a:p>
            <a:pPr marL="742950" lvl="1" indent="-285750">
              <a:buFont typeface="Arial" panose="020B0604020202020204" pitchFamily="34" charset="0"/>
              <a:buChar char="•"/>
            </a:pPr>
            <a:r>
              <a:rPr lang="en-US" dirty="0"/>
              <a:t>Incremental increases in percentages since second interim</a:t>
            </a:r>
          </a:p>
          <a:p>
            <a:pPr marL="285750" indent="-285750">
              <a:buFont typeface="Arial" panose="020B0604020202020204" pitchFamily="34" charset="0"/>
              <a:buChar char="•"/>
            </a:pPr>
            <a:r>
              <a:rPr lang="en-US" dirty="0"/>
              <a:t>ADA</a:t>
            </a:r>
          </a:p>
          <a:p>
            <a:pPr marL="742950" lvl="1" indent="-285750">
              <a:buFont typeface="Arial" panose="020B0604020202020204" pitchFamily="34" charset="0"/>
              <a:buChar char="•"/>
            </a:pPr>
            <a:r>
              <a:rPr lang="en-US" dirty="0"/>
              <a:t>Increases in UPP and attendance factor</a:t>
            </a:r>
          </a:p>
          <a:p>
            <a:pPr marL="285750" indent="-285750">
              <a:buFont typeface="Arial" panose="020B0604020202020204" pitchFamily="34" charset="0"/>
              <a:buChar char="•"/>
            </a:pPr>
            <a:r>
              <a:rPr lang="en-US" dirty="0"/>
              <a:t>PERS</a:t>
            </a:r>
          </a:p>
          <a:p>
            <a:pPr marL="742950" lvl="1" indent="-285750">
              <a:buFont typeface="Arial" panose="020B0604020202020204" pitchFamily="34" charset="0"/>
              <a:buChar char="•"/>
            </a:pPr>
            <a:r>
              <a:rPr lang="en-US" dirty="0"/>
              <a:t>Incremental decreases since second interim</a:t>
            </a:r>
            <a:endParaRPr lang="en-US" dirty="0">
              <a:solidFill>
                <a:srgbClr val="FF0000"/>
              </a:solidFill>
            </a:endParaRPr>
          </a:p>
        </p:txBody>
      </p:sp>
      <p:grpSp>
        <p:nvGrpSpPr>
          <p:cNvPr id="2" name="Group 4">
            <a:extLst>
              <a:ext uri="{FF2B5EF4-FFF2-40B4-BE49-F238E27FC236}">
                <a16:creationId xmlns:a16="http://schemas.microsoft.com/office/drawing/2014/main" id="{F4CCE0F3-3B75-10E0-ECC1-B5D3C99A6DA3}"/>
              </a:ext>
            </a:extLst>
          </p:cNvPr>
          <p:cNvGrpSpPr>
            <a:grpSpLocks noChangeAspect="1"/>
          </p:cNvGrpSpPr>
          <p:nvPr/>
        </p:nvGrpSpPr>
        <p:grpSpPr bwMode="auto">
          <a:xfrm>
            <a:off x="2808287" y="708025"/>
            <a:ext cx="9038841" cy="3414713"/>
            <a:chOff x="1769" y="446"/>
            <a:chExt cx="5575" cy="2151"/>
          </a:xfrm>
        </p:grpSpPr>
        <p:sp>
          <p:nvSpPr>
            <p:cNvPr id="3" name="AutoShape 3">
              <a:extLst>
                <a:ext uri="{FF2B5EF4-FFF2-40B4-BE49-F238E27FC236}">
                  <a16:creationId xmlns:a16="http://schemas.microsoft.com/office/drawing/2014/main" id="{19681B26-D468-5D84-DDA2-5345FA2C65B4}"/>
                </a:ext>
              </a:extLst>
            </p:cNvPr>
            <p:cNvSpPr>
              <a:spLocks noChangeAspect="1" noChangeArrowheads="1" noTextEdit="1"/>
            </p:cNvSpPr>
            <p:nvPr/>
          </p:nvSpPr>
          <p:spPr bwMode="auto">
            <a:xfrm>
              <a:off x="1769" y="446"/>
              <a:ext cx="5522" cy="2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Rectangle 5">
              <a:extLst>
                <a:ext uri="{FF2B5EF4-FFF2-40B4-BE49-F238E27FC236}">
                  <a16:creationId xmlns:a16="http://schemas.microsoft.com/office/drawing/2014/main" id="{C557F73D-291A-A051-1F71-A79473D8B6FC}"/>
                </a:ext>
              </a:extLst>
            </p:cNvPr>
            <p:cNvSpPr>
              <a:spLocks noChangeArrowheads="1"/>
            </p:cNvSpPr>
            <p:nvPr/>
          </p:nvSpPr>
          <p:spPr bwMode="auto">
            <a:xfrm>
              <a:off x="4152" y="975"/>
              <a:ext cx="791" cy="185"/>
            </a:xfrm>
            <a:prstGeom prst="rect">
              <a:avLst/>
            </a:prstGeom>
            <a:solidFill>
              <a:srgbClr val="D0CEC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6">
              <a:extLst>
                <a:ext uri="{FF2B5EF4-FFF2-40B4-BE49-F238E27FC236}">
                  <a16:creationId xmlns:a16="http://schemas.microsoft.com/office/drawing/2014/main" id="{8D9C9B75-6DE4-D4EF-5F19-50C5425BBAF9}"/>
                </a:ext>
              </a:extLst>
            </p:cNvPr>
            <p:cNvSpPr>
              <a:spLocks noChangeArrowheads="1"/>
            </p:cNvSpPr>
            <p:nvPr/>
          </p:nvSpPr>
          <p:spPr bwMode="auto">
            <a:xfrm>
              <a:off x="4152" y="1856"/>
              <a:ext cx="1574" cy="361"/>
            </a:xfrm>
            <a:prstGeom prst="rect">
              <a:avLst/>
            </a:prstGeom>
            <a:solidFill>
              <a:srgbClr val="D0CEC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7">
              <a:extLst>
                <a:ext uri="{FF2B5EF4-FFF2-40B4-BE49-F238E27FC236}">
                  <a16:creationId xmlns:a16="http://schemas.microsoft.com/office/drawing/2014/main" id="{F3ACD037-4999-85C2-B496-726BEA5DB58E}"/>
                </a:ext>
              </a:extLst>
            </p:cNvPr>
            <p:cNvSpPr>
              <a:spLocks noChangeArrowheads="1"/>
            </p:cNvSpPr>
            <p:nvPr/>
          </p:nvSpPr>
          <p:spPr bwMode="auto">
            <a:xfrm>
              <a:off x="2402" y="464"/>
              <a:ext cx="119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a:ln>
                    <a:noFill/>
                  </a:ln>
                  <a:solidFill>
                    <a:srgbClr val="002060"/>
                  </a:solidFill>
                  <a:effectLst/>
                  <a:latin typeface="Calibri" panose="020F0502020204030204" pitchFamily="34" charset="0"/>
                </a:rPr>
                <a:t>Official Assumptions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8">
              <a:extLst>
                <a:ext uri="{FF2B5EF4-FFF2-40B4-BE49-F238E27FC236}">
                  <a16:creationId xmlns:a16="http://schemas.microsoft.com/office/drawing/2014/main" id="{B3E2FCAF-1397-A7D4-1CDD-AF059B6FAE92}"/>
                </a:ext>
              </a:extLst>
            </p:cNvPr>
            <p:cNvSpPr>
              <a:spLocks noChangeArrowheads="1"/>
            </p:cNvSpPr>
            <p:nvPr/>
          </p:nvSpPr>
          <p:spPr bwMode="auto">
            <a:xfrm>
              <a:off x="4284" y="464"/>
              <a:ext cx="651"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a:ln>
                    <a:noFill/>
                  </a:ln>
                  <a:solidFill>
                    <a:srgbClr val="002060"/>
                  </a:solidFill>
                  <a:effectLst/>
                  <a:latin typeface="Calibri" panose="020F0502020204030204" pitchFamily="34" charset="0"/>
                </a:rPr>
                <a:t>2023-2024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 name="Rectangle 9">
              <a:extLst>
                <a:ext uri="{FF2B5EF4-FFF2-40B4-BE49-F238E27FC236}">
                  <a16:creationId xmlns:a16="http://schemas.microsoft.com/office/drawing/2014/main" id="{7B75724A-3728-BDA3-6A29-956CC2A63490}"/>
                </a:ext>
              </a:extLst>
            </p:cNvPr>
            <p:cNvSpPr>
              <a:spLocks noChangeArrowheads="1"/>
            </p:cNvSpPr>
            <p:nvPr/>
          </p:nvSpPr>
          <p:spPr bwMode="auto">
            <a:xfrm>
              <a:off x="5066" y="464"/>
              <a:ext cx="651"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a:ln>
                    <a:noFill/>
                  </a:ln>
                  <a:solidFill>
                    <a:srgbClr val="002060"/>
                  </a:solidFill>
                  <a:effectLst/>
                  <a:latin typeface="Calibri" panose="020F0502020204030204" pitchFamily="34" charset="0"/>
                </a:rPr>
                <a:t>2024-2025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10">
              <a:extLst>
                <a:ext uri="{FF2B5EF4-FFF2-40B4-BE49-F238E27FC236}">
                  <a16:creationId xmlns:a16="http://schemas.microsoft.com/office/drawing/2014/main" id="{A7FD0158-B824-9E1D-73BD-AAEC4321B74C}"/>
                </a:ext>
              </a:extLst>
            </p:cNvPr>
            <p:cNvSpPr>
              <a:spLocks noChangeArrowheads="1"/>
            </p:cNvSpPr>
            <p:nvPr/>
          </p:nvSpPr>
          <p:spPr bwMode="auto">
            <a:xfrm>
              <a:off x="5849" y="464"/>
              <a:ext cx="651"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a:ln>
                    <a:noFill/>
                  </a:ln>
                  <a:solidFill>
                    <a:srgbClr val="002060"/>
                  </a:solidFill>
                  <a:effectLst/>
                  <a:latin typeface="Calibri" panose="020F0502020204030204" pitchFamily="34" charset="0"/>
                </a:rPr>
                <a:t>2025-2026</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11">
              <a:extLst>
                <a:ext uri="{FF2B5EF4-FFF2-40B4-BE49-F238E27FC236}">
                  <a16:creationId xmlns:a16="http://schemas.microsoft.com/office/drawing/2014/main" id="{E8D9F5C1-F987-E91B-6748-D69D7BBCC779}"/>
                </a:ext>
              </a:extLst>
            </p:cNvPr>
            <p:cNvSpPr>
              <a:spLocks noChangeArrowheads="1"/>
            </p:cNvSpPr>
            <p:nvPr/>
          </p:nvSpPr>
          <p:spPr bwMode="auto">
            <a:xfrm>
              <a:off x="6631" y="464"/>
              <a:ext cx="651"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a:ln>
                    <a:noFill/>
                  </a:ln>
                  <a:solidFill>
                    <a:srgbClr val="002060"/>
                  </a:solidFill>
                  <a:effectLst/>
                  <a:latin typeface="Calibri" panose="020F0502020204030204" pitchFamily="34" charset="0"/>
                </a:rPr>
                <a:t>2026-2027</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 name="Rectangle 12">
              <a:extLst>
                <a:ext uri="{FF2B5EF4-FFF2-40B4-BE49-F238E27FC236}">
                  <a16:creationId xmlns:a16="http://schemas.microsoft.com/office/drawing/2014/main" id="{0055EB9F-7776-976F-0C78-03B8A5B259B5}"/>
                </a:ext>
              </a:extLst>
            </p:cNvPr>
            <p:cNvSpPr>
              <a:spLocks noChangeArrowheads="1"/>
            </p:cNvSpPr>
            <p:nvPr/>
          </p:nvSpPr>
          <p:spPr bwMode="auto">
            <a:xfrm>
              <a:off x="1795" y="640"/>
              <a:ext cx="1838"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2060"/>
                  </a:solidFill>
                  <a:effectLst/>
                  <a:latin typeface="Calibri" panose="020F0502020204030204" pitchFamily="34" charset="0"/>
                </a:rPr>
                <a:t>Cost of Living Adjustment (COLA)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13">
              <a:extLst>
                <a:ext uri="{FF2B5EF4-FFF2-40B4-BE49-F238E27FC236}">
                  <a16:creationId xmlns:a16="http://schemas.microsoft.com/office/drawing/2014/main" id="{8B15F118-CD35-BF4B-1080-BB47F0A880FC}"/>
                </a:ext>
              </a:extLst>
            </p:cNvPr>
            <p:cNvSpPr>
              <a:spLocks noChangeArrowheads="1"/>
            </p:cNvSpPr>
            <p:nvPr/>
          </p:nvSpPr>
          <p:spPr bwMode="auto">
            <a:xfrm>
              <a:off x="4600" y="640"/>
              <a:ext cx="39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2060"/>
                  </a:solidFill>
                  <a:effectLst/>
                  <a:latin typeface="Calibri" panose="020F0502020204030204" pitchFamily="34" charset="0"/>
                </a:rPr>
                <a:t>8.22%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14">
              <a:extLst>
                <a:ext uri="{FF2B5EF4-FFF2-40B4-BE49-F238E27FC236}">
                  <a16:creationId xmlns:a16="http://schemas.microsoft.com/office/drawing/2014/main" id="{FBDA480F-9845-A1B5-E0DB-B77E487E0526}"/>
                </a:ext>
              </a:extLst>
            </p:cNvPr>
            <p:cNvSpPr>
              <a:spLocks noChangeArrowheads="1"/>
            </p:cNvSpPr>
            <p:nvPr/>
          </p:nvSpPr>
          <p:spPr bwMode="auto">
            <a:xfrm>
              <a:off x="5377" y="640"/>
              <a:ext cx="39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1.07%</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 name="Rectangle 15">
              <a:extLst>
                <a:ext uri="{FF2B5EF4-FFF2-40B4-BE49-F238E27FC236}">
                  <a16:creationId xmlns:a16="http://schemas.microsoft.com/office/drawing/2014/main" id="{E945634A-F07A-3C94-48D8-CD20F67DE40A}"/>
                </a:ext>
              </a:extLst>
            </p:cNvPr>
            <p:cNvSpPr>
              <a:spLocks noChangeArrowheads="1"/>
            </p:cNvSpPr>
            <p:nvPr/>
          </p:nvSpPr>
          <p:spPr bwMode="auto">
            <a:xfrm>
              <a:off x="6159" y="640"/>
              <a:ext cx="39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2.93%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Rectangle 16">
              <a:extLst>
                <a:ext uri="{FF2B5EF4-FFF2-40B4-BE49-F238E27FC236}">
                  <a16:creationId xmlns:a16="http://schemas.microsoft.com/office/drawing/2014/main" id="{44A38F87-36AE-AD2F-889C-A0601E4C312D}"/>
                </a:ext>
              </a:extLst>
            </p:cNvPr>
            <p:cNvSpPr>
              <a:spLocks noChangeArrowheads="1"/>
            </p:cNvSpPr>
            <p:nvPr/>
          </p:nvSpPr>
          <p:spPr bwMode="auto">
            <a:xfrm>
              <a:off x="6942" y="640"/>
              <a:ext cx="39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3.08%</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 name="Rectangle 17">
              <a:extLst>
                <a:ext uri="{FF2B5EF4-FFF2-40B4-BE49-F238E27FC236}">
                  <a16:creationId xmlns:a16="http://schemas.microsoft.com/office/drawing/2014/main" id="{02414F05-0274-11DF-A7DE-2A19BEFFC57A}"/>
                </a:ext>
              </a:extLst>
            </p:cNvPr>
            <p:cNvSpPr>
              <a:spLocks noChangeArrowheads="1"/>
            </p:cNvSpPr>
            <p:nvPr/>
          </p:nvSpPr>
          <p:spPr bwMode="auto">
            <a:xfrm>
              <a:off x="1795" y="816"/>
              <a:ext cx="147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2060"/>
                  </a:solidFill>
                  <a:effectLst/>
                  <a:latin typeface="Calibri" panose="020F0502020204030204" pitchFamily="34" charset="0"/>
                </a:rPr>
                <a:t>Enrollment (excludes ALA)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8">
              <a:extLst>
                <a:ext uri="{FF2B5EF4-FFF2-40B4-BE49-F238E27FC236}">
                  <a16:creationId xmlns:a16="http://schemas.microsoft.com/office/drawing/2014/main" id="{FD6C6634-DA6A-3845-F4B3-F9C78B88CA46}"/>
                </a:ext>
              </a:extLst>
            </p:cNvPr>
            <p:cNvSpPr>
              <a:spLocks noChangeArrowheads="1"/>
            </p:cNvSpPr>
            <p:nvPr/>
          </p:nvSpPr>
          <p:spPr bwMode="auto">
            <a:xfrm>
              <a:off x="4556" y="816"/>
              <a:ext cx="4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37,663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C825EB1-D95D-A304-56C8-AD0D80D63BF9}"/>
                </a:ext>
              </a:extLst>
            </p:cNvPr>
            <p:cNvSpPr>
              <a:spLocks noChangeArrowheads="1"/>
            </p:cNvSpPr>
            <p:nvPr/>
          </p:nvSpPr>
          <p:spPr bwMode="auto">
            <a:xfrm>
              <a:off x="5338" y="816"/>
              <a:ext cx="4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35,978</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D8FE54B8-06A0-4918-6DED-3766023E4A9A}"/>
                </a:ext>
              </a:extLst>
            </p:cNvPr>
            <p:cNvSpPr>
              <a:spLocks noChangeArrowheads="1"/>
            </p:cNvSpPr>
            <p:nvPr/>
          </p:nvSpPr>
          <p:spPr bwMode="auto">
            <a:xfrm>
              <a:off x="6121" y="816"/>
              <a:ext cx="4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34,394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86504A99-AE8F-BC16-FFCD-034960FBDD91}"/>
                </a:ext>
              </a:extLst>
            </p:cNvPr>
            <p:cNvSpPr>
              <a:spLocks noChangeArrowheads="1"/>
            </p:cNvSpPr>
            <p:nvPr/>
          </p:nvSpPr>
          <p:spPr bwMode="auto">
            <a:xfrm>
              <a:off x="6904" y="816"/>
              <a:ext cx="4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32,760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F0689CEF-764B-FBED-3CDA-296898887D3C}"/>
                </a:ext>
              </a:extLst>
            </p:cNvPr>
            <p:cNvSpPr>
              <a:spLocks noChangeArrowheads="1"/>
            </p:cNvSpPr>
            <p:nvPr/>
          </p:nvSpPr>
          <p:spPr bwMode="auto">
            <a:xfrm>
              <a:off x="1795" y="992"/>
              <a:ext cx="122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2060"/>
                  </a:solidFill>
                  <a:effectLst/>
                  <a:latin typeface="Calibri" panose="020F0502020204030204" pitchFamily="34" charset="0"/>
                </a:rPr>
                <a:t>Change in Enrollment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458C8B65-772A-0221-EB3A-E91F3785A335}"/>
                </a:ext>
              </a:extLst>
            </p:cNvPr>
            <p:cNvSpPr>
              <a:spLocks noChangeArrowheads="1"/>
            </p:cNvSpPr>
            <p:nvPr/>
          </p:nvSpPr>
          <p:spPr bwMode="auto">
            <a:xfrm>
              <a:off x="5362" y="992"/>
              <a:ext cx="413"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-1,685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03D0D209-AB16-744F-A816-9268A1B50CD1}"/>
                </a:ext>
              </a:extLst>
            </p:cNvPr>
            <p:cNvSpPr>
              <a:spLocks noChangeArrowheads="1"/>
            </p:cNvSpPr>
            <p:nvPr/>
          </p:nvSpPr>
          <p:spPr bwMode="auto">
            <a:xfrm>
              <a:off x="6145" y="992"/>
              <a:ext cx="413"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-1,584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302BE2E1-DF2D-9EEA-61E5-25D46D6EBB37}"/>
                </a:ext>
              </a:extLst>
            </p:cNvPr>
            <p:cNvSpPr>
              <a:spLocks noChangeArrowheads="1"/>
            </p:cNvSpPr>
            <p:nvPr/>
          </p:nvSpPr>
          <p:spPr bwMode="auto">
            <a:xfrm>
              <a:off x="6927" y="992"/>
              <a:ext cx="413"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-1,634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08F695E7-2D1A-5317-C9EA-3FE34D9ED7E5}"/>
                </a:ext>
              </a:extLst>
            </p:cNvPr>
            <p:cNvSpPr>
              <a:spLocks noChangeArrowheads="1"/>
            </p:cNvSpPr>
            <p:nvPr/>
          </p:nvSpPr>
          <p:spPr bwMode="auto">
            <a:xfrm>
              <a:off x="1795" y="1169"/>
              <a:ext cx="1803"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2060"/>
                  </a:solidFill>
                  <a:effectLst/>
                  <a:latin typeface="Calibri" panose="020F0502020204030204" pitchFamily="34" charset="0"/>
                </a:rPr>
                <a:t>Average Daily Attendance (ADA)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88F6071D-6937-B66F-B16C-851DA196B799}"/>
                </a:ext>
              </a:extLst>
            </p:cNvPr>
            <p:cNvSpPr>
              <a:spLocks noChangeArrowheads="1"/>
            </p:cNvSpPr>
            <p:nvPr/>
          </p:nvSpPr>
          <p:spPr bwMode="auto">
            <a:xfrm>
              <a:off x="4556" y="1169"/>
              <a:ext cx="4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35,195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2B414FED-0F26-B90A-2880-5C813D7AD194}"/>
                </a:ext>
              </a:extLst>
            </p:cNvPr>
            <p:cNvSpPr>
              <a:spLocks noChangeArrowheads="1"/>
            </p:cNvSpPr>
            <p:nvPr/>
          </p:nvSpPr>
          <p:spPr bwMode="auto">
            <a:xfrm>
              <a:off x="5338" y="1169"/>
              <a:ext cx="4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34,233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00920F8A-5530-D00B-1811-76CA71A3CA89}"/>
                </a:ext>
              </a:extLst>
            </p:cNvPr>
            <p:cNvSpPr>
              <a:spLocks noChangeArrowheads="1"/>
            </p:cNvSpPr>
            <p:nvPr/>
          </p:nvSpPr>
          <p:spPr bwMode="auto">
            <a:xfrm>
              <a:off x="6121" y="1169"/>
              <a:ext cx="4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33,070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0D7EFB9B-FDFA-7DAB-61DD-1F5431C025A1}"/>
                </a:ext>
              </a:extLst>
            </p:cNvPr>
            <p:cNvSpPr>
              <a:spLocks noChangeArrowheads="1"/>
            </p:cNvSpPr>
            <p:nvPr/>
          </p:nvSpPr>
          <p:spPr bwMode="auto">
            <a:xfrm>
              <a:off x="6904" y="1169"/>
              <a:ext cx="4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31,646</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29E2077E-C9EF-EA31-A960-501398F2E848}"/>
                </a:ext>
              </a:extLst>
            </p:cNvPr>
            <p:cNvSpPr>
              <a:spLocks noChangeArrowheads="1"/>
            </p:cNvSpPr>
            <p:nvPr/>
          </p:nvSpPr>
          <p:spPr bwMode="auto">
            <a:xfrm>
              <a:off x="1795" y="1345"/>
              <a:ext cx="73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2060"/>
                  </a:solidFill>
                  <a:effectLst/>
                  <a:latin typeface="Calibri" panose="020F0502020204030204" pitchFamily="34" charset="0"/>
                </a:rPr>
                <a:t>Funded ADA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 name="Rectangle 32">
              <a:extLst>
                <a:ext uri="{FF2B5EF4-FFF2-40B4-BE49-F238E27FC236}">
                  <a16:creationId xmlns:a16="http://schemas.microsoft.com/office/drawing/2014/main" id="{1458AE67-CC19-57F9-5A65-EFE7AF12D6EF}"/>
                </a:ext>
              </a:extLst>
            </p:cNvPr>
            <p:cNvSpPr>
              <a:spLocks noChangeArrowheads="1"/>
            </p:cNvSpPr>
            <p:nvPr/>
          </p:nvSpPr>
          <p:spPr bwMode="auto">
            <a:xfrm>
              <a:off x="4556" y="1345"/>
              <a:ext cx="4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40,128</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6" name="Rectangle 33">
              <a:extLst>
                <a:ext uri="{FF2B5EF4-FFF2-40B4-BE49-F238E27FC236}">
                  <a16:creationId xmlns:a16="http://schemas.microsoft.com/office/drawing/2014/main" id="{F131A332-B18D-29B2-450C-1634DCBB1C60}"/>
                </a:ext>
              </a:extLst>
            </p:cNvPr>
            <p:cNvSpPr>
              <a:spLocks noChangeArrowheads="1"/>
            </p:cNvSpPr>
            <p:nvPr/>
          </p:nvSpPr>
          <p:spPr bwMode="auto">
            <a:xfrm>
              <a:off x="5338" y="1345"/>
              <a:ext cx="4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37,332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 name="Rectangle 34">
              <a:extLst>
                <a:ext uri="{FF2B5EF4-FFF2-40B4-BE49-F238E27FC236}">
                  <a16:creationId xmlns:a16="http://schemas.microsoft.com/office/drawing/2014/main" id="{857B46C5-7126-9A8D-8876-B22EFB9E0AE0}"/>
                </a:ext>
              </a:extLst>
            </p:cNvPr>
            <p:cNvSpPr>
              <a:spLocks noChangeArrowheads="1"/>
            </p:cNvSpPr>
            <p:nvPr/>
          </p:nvSpPr>
          <p:spPr bwMode="auto">
            <a:xfrm>
              <a:off x="6121" y="1345"/>
              <a:ext cx="4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35,442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8" name="Rectangle 35">
              <a:extLst>
                <a:ext uri="{FF2B5EF4-FFF2-40B4-BE49-F238E27FC236}">
                  <a16:creationId xmlns:a16="http://schemas.microsoft.com/office/drawing/2014/main" id="{B5197F25-A82A-F09A-B879-40F9E41FB8B6}"/>
                </a:ext>
              </a:extLst>
            </p:cNvPr>
            <p:cNvSpPr>
              <a:spLocks noChangeArrowheads="1"/>
            </p:cNvSpPr>
            <p:nvPr/>
          </p:nvSpPr>
          <p:spPr bwMode="auto">
            <a:xfrm>
              <a:off x="6904" y="1345"/>
              <a:ext cx="4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34,293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9" name="Rectangle 36">
              <a:extLst>
                <a:ext uri="{FF2B5EF4-FFF2-40B4-BE49-F238E27FC236}">
                  <a16:creationId xmlns:a16="http://schemas.microsoft.com/office/drawing/2014/main" id="{63447838-3E33-44EF-E874-2EBAC7626117}"/>
                </a:ext>
              </a:extLst>
            </p:cNvPr>
            <p:cNvSpPr>
              <a:spLocks noChangeArrowheads="1"/>
            </p:cNvSpPr>
            <p:nvPr/>
          </p:nvSpPr>
          <p:spPr bwMode="auto">
            <a:xfrm>
              <a:off x="1795" y="1521"/>
              <a:ext cx="226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2060"/>
                  </a:solidFill>
                  <a:effectLst/>
                  <a:latin typeface="Calibri" panose="020F0502020204030204" pitchFamily="34" charset="0"/>
                </a:rPr>
                <a:t>Unduplicated Pupil Percentage (UPP)--CY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 name="Rectangle 37">
              <a:extLst>
                <a:ext uri="{FF2B5EF4-FFF2-40B4-BE49-F238E27FC236}">
                  <a16:creationId xmlns:a16="http://schemas.microsoft.com/office/drawing/2014/main" id="{D152EFCC-F995-DF99-E515-23DE1A5CBFB7}"/>
                </a:ext>
              </a:extLst>
            </p:cNvPr>
            <p:cNvSpPr>
              <a:spLocks noChangeArrowheads="1"/>
            </p:cNvSpPr>
            <p:nvPr/>
          </p:nvSpPr>
          <p:spPr bwMode="auto">
            <a:xfrm>
              <a:off x="4527" y="1521"/>
              <a:ext cx="46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87.61%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 name="Rectangle 38">
              <a:extLst>
                <a:ext uri="{FF2B5EF4-FFF2-40B4-BE49-F238E27FC236}">
                  <a16:creationId xmlns:a16="http://schemas.microsoft.com/office/drawing/2014/main" id="{63583E7C-3010-5A03-F3CE-895A66A38E26}"/>
                </a:ext>
              </a:extLst>
            </p:cNvPr>
            <p:cNvSpPr>
              <a:spLocks noChangeArrowheads="1"/>
            </p:cNvSpPr>
            <p:nvPr/>
          </p:nvSpPr>
          <p:spPr bwMode="auto">
            <a:xfrm>
              <a:off x="5309" y="1521"/>
              <a:ext cx="46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89.45%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2" name="Rectangle 39">
              <a:extLst>
                <a:ext uri="{FF2B5EF4-FFF2-40B4-BE49-F238E27FC236}">
                  <a16:creationId xmlns:a16="http://schemas.microsoft.com/office/drawing/2014/main" id="{7DB505D9-B822-B0F2-84F6-E435A5278BDC}"/>
                </a:ext>
              </a:extLst>
            </p:cNvPr>
            <p:cNvSpPr>
              <a:spLocks noChangeArrowheads="1"/>
            </p:cNvSpPr>
            <p:nvPr/>
          </p:nvSpPr>
          <p:spPr bwMode="auto">
            <a:xfrm>
              <a:off x="6092" y="1521"/>
              <a:ext cx="46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91.44%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3" name="Rectangle 40">
              <a:extLst>
                <a:ext uri="{FF2B5EF4-FFF2-40B4-BE49-F238E27FC236}">
                  <a16:creationId xmlns:a16="http://schemas.microsoft.com/office/drawing/2014/main" id="{5A805151-030D-1075-E708-702563C5F34D}"/>
                </a:ext>
              </a:extLst>
            </p:cNvPr>
            <p:cNvSpPr>
              <a:spLocks noChangeArrowheads="1"/>
            </p:cNvSpPr>
            <p:nvPr/>
          </p:nvSpPr>
          <p:spPr bwMode="auto">
            <a:xfrm>
              <a:off x="6874" y="1521"/>
              <a:ext cx="46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92.88%</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4" name="Rectangle 41">
              <a:extLst>
                <a:ext uri="{FF2B5EF4-FFF2-40B4-BE49-F238E27FC236}">
                  <a16:creationId xmlns:a16="http://schemas.microsoft.com/office/drawing/2014/main" id="{3DB9B2D3-5B70-F7A2-8BEC-A329F18FB0D4}"/>
                </a:ext>
              </a:extLst>
            </p:cNvPr>
            <p:cNvSpPr>
              <a:spLocks noChangeArrowheads="1"/>
            </p:cNvSpPr>
            <p:nvPr/>
          </p:nvSpPr>
          <p:spPr bwMode="auto">
            <a:xfrm>
              <a:off x="1795" y="1697"/>
              <a:ext cx="118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2060"/>
                  </a:solidFill>
                  <a:effectLst/>
                  <a:latin typeface="Calibri" panose="020F0502020204030204" pitchFamily="34" charset="0"/>
                </a:rPr>
                <a:t>UPP (3 year average)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5" name="Rectangle 42">
              <a:extLst>
                <a:ext uri="{FF2B5EF4-FFF2-40B4-BE49-F238E27FC236}">
                  <a16:creationId xmlns:a16="http://schemas.microsoft.com/office/drawing/2014/main" id="{4FCE4ED4-6397-C9B1-7507-16279554B05E}"/>
                </a:ext>
              </a:extLst>
            </p:cNvPr>
            <p:cNvSpPr>
              <a:spLocks noChangeArrowheads="1"/>
            </p:cNvSpPr>
            <p:nvPr/>
          </p:nvSpPr>
          <p:spPr bwMode="auto">
            <a:xfrm>
              <a:off x="4527" y="1697"/>
              <a:ext cx="46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83.86%</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6" name="Rectangle 43">
              <a:extLst>
                <a:ext uri="{FF2B5EF4-FFF2-40B4-BE49-F238E27FC236}">
                  <a16:creationId xmlns:a16="http://schemas.microsoft.com/office/drawing/2014/main" id="{95186FFD-BA17-D2EF-1844-E48ECB1C272D}"/>
                </a:ext>
              </a:extLst>
            </p:cNvPr>
            <p:cNvSpPr>
              <a:spLocks noChangeArrowheads="1"/>
            </p:cNvSpPr>
            <p:nvPr/>
          </p:nvSpPr>
          <p:spPr bwMode="auto">
            <a:xfrm>
              <a:off x="5309" y="1697"/>
              <a:ext cx="46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86.69%</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7" name="Rectangle 44">
              <a:extLst>
                <a:ext uri="{FF2B5EF4-FFF2-40B4-BE49-F238E27FC236}">
                  <a16:creationId xmlns:a16="http://schemas.microsoft.com/office/drawing/2014/main" id="{934BA850-40EA-0439-41B7-5700D6DE0BB4}"/>
                </a:ext>
              </a:extLst>
            </p:cNvPr>
            <p:cNvSpPr>
              <a:spLocks noChangeArrowheads="1"/>
            </p:cNvSpPr>
            <p:nvPr/>
          </p:nvSpPr>
          <p:spPr bwMode="auto">
            <a:xfrm>
              <a:off x="6092" y="1697"/>
              <a:ext cx="46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89.44%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 name="Rectangle 45">
              <a:extLst>
                <a:ext uri="{FF2B5EF4-FFF2-40B4-BE49-F238E27FC236}">
                  <a16:creationId xmlns:a16="http://schemas.microsoft.com/office/drawing/2014/main" id="{7226FFF9-C765-E4FD-BD6B-0D35E7E0843D}"/>
                </a:ext>
              </a:extLst>
            </p:cNvPr>
            <p:cNvSpPr>
              <a:spLocks noChangeArrowheads="1"/>
            </p:cNvSpPr>
            <p:nvPr/>
          </p:nvSpPr>
          <p:spPr bwMode="auto">
            <a:xfrm>
              <a:off x="6874" y="1697"/>
              <a:ext cx="411"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91.20%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9" name="Rectangle 46">
              <a:extLst>
                <a:ext uri="{FF2B5EF4-FFF2-40B4-BE49-F238E27FC236}">
                  <a16:creationId xmlns:a16="http://schemas.microsoft.com/office/drawing/2014/main" id="{FFCBB45B-D5E0-CA08-5447-0DCBB42B09F7}"/>
                </a:ext>
              </a:extLst>
            </p:cNvPr>
            <p:cNvSpPr>
              <a:spLocks noChangeArrowheads="1"/>
            </p:cNvSpPr>
            <p:nvPr/>
          </p:nvSpPr>
          <p:spPr bwMode="auto">
            <a:xfrm>
              <a:off x="1795" y="1874"/>
              <a:ext cx="153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2060"/>
                  </a:solidFill>
                  <a:effectLst/>
                  <a:latin typeface="Calibri" panose="020F0502020204030204" pitchFamily="34" charset="0"/>
                </a:rPr>
                <a:t>Certificated Step &amp; Column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0" name="Rectangle 47">
              <a:extLst>
                <a:ext uri="{FF2B5EF4-FFF2-40B4-BE49-F238E27FC236}">
                  <a16:creationId xmlns:a16="http://schemas.microsoft.com/office/drawing/2014/main" id="{67BC81C7-AF5B-E879-E709-EEF186F1D8D0}"/>
                </a:ext>
              </a:extLst>
            </p:cNvPr>
            <p:cNvSpPr>
              <a:spLocks noChangeArrowheads="1"/>
            </p:cNvSpPr>
            <p:nvPr/>
          </p:nvSpPr>
          <p:spPr bwMode="auto">
            <a:xfrm>
              <a:off x="6153" y="1874"/>
              <a:ext cx="39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0.75%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1" name="Rectangle 48">
              <a:extLst>
                <a:ext uri="{FF2B5EF4-FFF2-40B4-BE49-F238E27FC236}">
                  <a16:creationId xmlns:a16="http://schemas.microsoft.com/office/drawing/2014/main" id="{42D8A93A-17F6-84CB-9C35-70298D7732D1}"/>
                </a:ext>
              </a:extLst>
            </p:cNvPr>
            <p:cNvSpPr>
              <a:spLocks noChangeArrowheads="1"/>
            </p:cNvSpPr>
            <p:nvPr/>
          </p:nvSpPr>
          <p:spPr bwMode="auto">
            <a:xfrm>
              <a:off x="6936" y="1874"/>
              <a:ext cx="39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0.75%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2" name="Rectangle 49">
              <a:extLst>
                <a:ext uri="{FF2B5EF4-FFF2-40B4-BE49-F238E27FC236}">
                  <a16:creationId xmlns:a16="http://schemas.microsoft.com/office/drawing/2014/main" id="{1A28A5E3-683E-0455-2FED-88E3C1C64283}"/>
                </a:ext>
              </a:extLst>
            </p:cNvPr>
            <p:cNvSpPr>
              <a:spLocks noChangeArrowheads="1"/>
            </p:cNvSpPr>
            <p:nvPr/>
          </p:nvSpPr>
          <p:spPr bwMode="auto">
            <a:xfrm>
              <a:off x="1795" y="2050"/>
              <a:ext cx="140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2060"/>
                  </a:solidFill>
                  <a:effectLst/>
                  <a:latin typeface="Calibri" panose="020F0502020204030204" pitchFamily="34" charset="0"/>
                </a:rPr>
                <a:t>Classified Step &amp; Column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3" name="Rectangle 50">
              <a:extLst>
                <a:ext uri="{FF2B5EF4-FFF2-40B4-BE49-F238E27FC236}">
                  <a16:creationId xmlns:a16="http://schemas.microsoft.com/office/drawing/2014/main" id="{20E63AC2-31AB-2D60-7FD4-70BAB99C983C}"/>
                </a:ext>
              </a:extLst>
            </p:cNvPr>
            <p:cNvSpPr>
              <a:spLocks noChangeArrowheads="1"/>
            </p:cNvSpPr>
            <p:nvPr/>
          </p:nvSpPr>
          <p:spPr bwMode="auto">
            <a:xfrm>
              <a:off x="6153" y="2050"/>
              <a:ext cx="39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0.25%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4" name="Rectangle 51">
              <a:extLst>
                <a:ext uri="{FF2B5EF4-FFF2-40B4-BE49-F238E27FC236}">
                  <a16:creationId xmlns:a16="http://schemas.microsoft.com/office/drawing/2014/main" id="{9434A33F-AB91-4A37-DE2E-8FC0685BDF7D}"/>
                </a:ext>
              </a:extLst>
            </p:cNvPr>
            <p:cNvSpPr>
              <a:spLocks noChangeArrowheads="1"/>
            </p:cNvSpPr>
            <p:nvPr/>
          </p:nvSpPr>
          <p:spPr bwMode="auto">
            <a:xfrm>
              <a:off x="6936" y="2050"/>
              <a:ext cx="39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0.25%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5" name="Rectangle 52">
              <a:extLst>
                <a:ext uri="{FF2B5EF4-FFF2-40B4-BE49-F238E27FC236}">
                  <a16:creationId xmlns:a16="http://schemas.microsoft.com/office/drawing/2014/main" id="{586970E6-587C-BFED-B770-E0127904F70B}"/>
                </a:ext>
              </a:extLst>
            </p:cNvPr>
            <p:cNvSpPr>
              <a:spLocks noChangeArrowheads="1"/>
            </p:cNvSpPr>
            <p:nvPr/>
          </p:nvSpPr>
          <p:spPr bwMode="auto">
            <a:xfrm>
              <a:off x="1795" y="2226"/>
              <a:ext cx="60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2060"/>
                  </a:solidFill>
                  <a:effectLst/>
                  <a:latin typeface="Calibri" panose="020F0502020204030204" pitchFamily="34" charset="0"/>
                </a:rPr>
                <a:t>STRS Rate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6" name="Rectangle 53">
              <a:extLst>
                <a:ext uri="{FF2B5EF4-FFF2-40B4-BE49-F238E27FC236}">
                  <a16:creationId xmlns:a16="http://schemas.microsoft.com/office/drawing/2014/main" id="{61E4EAD6-40DD-732C-E8DB-6CC793352C9B}"/>
                </a:ext>
              </a:extLst>
            </p:cNvPr>
            <p:cNvSpPr>
              <a:spLocks noChangeArrowheads="1"/>
            </p:cNvSpPr>
            <p:nvPr/>
          </p:nvSpPr>
          <p:spPr bwMode="auto">
            <a:xfrm>
              <a:off x="4527" y="2226"/>
              <a:ext cx="46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19.10%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7" name="Rectangle 54">
              <a:extLst>
                <a:ext uri="{FF2B5EF4-FFF2-40B4-BE49-F238E27FC236}">
                  <a16:creationId xmlns:a16="http://schemas.microsoft.com/office/drawing/2014/main" id="{36B5F427-84BB-1D88-5C66-B7A34A5A0038}"/>
                </a:ext>
              </a:extLst>
            </p:cNvPr>
            <p:cNvSpPr>
              <a:spLocks noChangeArrowheads="1"/>
            </p:cNvSpPr>
            <p:nvPr/>
          </p:nvSpPr>
          <p:spPr bwMode="auto">
            <a:xfrm>
              <a:off x="5309" y="2226"/>
              <a:ext cx="46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19.10%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8" name="Rectangle 55">
              <a:extLst>
                <a:ext uri="{FF2B5EF4-FFF2-40B4-BE49-F238E27FC236}">
                  <a16:creationId xmlns:a16="http://schemas.microsoft.com/office/drawing/2014/main" id="{2A1BFC01-99B2-4F65-8588-68BD5B6E645B}"/>
                </a:ext>
              </a:extLst>
            </p:cNvPr>
            <p:cNvSpPr>
              <a:spLocks noChangeArrowheads="1"/>
            </p:cNvSpPr>
            <p:nvPr/>
          </p:nvSpPr>
          <p:spPr bwMode="auto">
            <a:xfrm>
              <a:off x="6092" y="2226"/>
              <a:ext cx="46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19.10%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9" name="Rectangle 56">
              <a:extLst>
                <a:ext uri="{FF2B5EF4-FFF2-40B4-BE49-F238E27FC236}">
                  <a16:creationId xmlns:a16="http://schemas.microsoft.com/office/drawing/2014/main" id="{2937C292-5385-1155-F56D-8B8B59EB01B8}"/>
                </a:ext>
              </a:extLst>
            </p:cNvPr>
            <p:cNvSpPr>
              <a:spLocks noChangeArrowheads="1"/>
            </p:cNvSpPr>
            <p:nvPr/>
          </p:nvSpPr>
          <p:spPr bwMode="auto">
            <a:xfrm>
              <a:off x="6874" y="2226"/>
              <a:ext cx="46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19.10%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0" name="Rectangle 57">
              <a:extLst>
                <a:ext uri="{FF2B5EF4-FFF2-40B4-BE49-F238E27FC236}">
                  <a16:creationId xmlns:a16="http://schemas.microsoft.com/office/drawing/2014/main" id="{B4856068-CB09-0CF2-B9B5-A22BE0DAEF2C}"/>
                </a:ext>
              </a:extLst>
            </p:cNvPr>
            <p:cNvSpPr>
              <a:spLocks noChangeArrowheads="1"/>
            </p:cNvSpPr>
            <p:nvPr/>
          </p:nvSpPr>
          <p:spPr bwMode="auto">
            <a:xfrm>
              <a:off x="1795" y="2403"/>
              <a:ext cx="60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2060"/>
                  </a:solidFill>
                  <a:effectLst/>
                  <a:latin typeface="Calibri" panose="020F0502020204030204" pitchFamily="34" charset="0"/>
                </a:rPr>
                <a:t>PERS Rate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1" name="Rectangle 58">
              <a:extLst>
                <a:ext uri="{FF2B5EF4-FFF2-40B4-BE49-F238E27FC236}">
                  <a16:creationId xmlns:a16="http://schemas.microsoft.com/office/drawing/2014/main" id="{C2928592-C4DC-7CCD-EC75-B70A472BD863}"/>
                </a:ext>
              </a:extLst>
            </p:cNvPr>
            <p:cNvSpPr>
              <a:spLocks noChangeArrowheads="1"/>
            </p:cNvSpPr>
            <p:nvPr/>
          </p:nvSpPr>
          <p:spPr bwMode="auto">
            <a:xfrm>
              <a:off x="4527" y="2403"/>
              <a:ext cx="46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26.68%</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2" name="Rectangle 59">
              <a:extLst>
                <a:ext uri="{FF2B5EF4-FFF2-40B4-BE49-F238E27FC236}">
                  <a16:creationId xmlns:a16="http://schemas.microsoft.com/office/drawing/2014/main" id="{3BA4279F-1073-7ED9-256A-F3433E3990EE}"/>
                </a:ext>
              </a:extLst>
            </p:cNvPr>
            <p:cNvSpPr>
              <a:spLocks noChangeArrowheads="1"/>
            </p:cNvSpPr>
            <p:nvPr/>
          </p:nvSpPr>
          <p:spPr bwMode="auto">
            <a:xfrm>
              <a:off x="5309" y="2403"/>
              <a:ext cx="46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27.05%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3" name="Rectangle 60">
              <a:extLst>
                <a:ext uri="{FF2B5EF4-FFF2-40B4-BE49-F238E27FC236}">
                  <a16:creationId xmlns:a16="http://schemas.microsoft.com/office/drawing/2014/main" id="{0D5D2840-226A-C031-33B5-209AF0612159}"/>
                </a:ext>
              </a:extLst>
            </p:cNvPr>
            <p:cNvSpPr>
              <a:spLocks noChangeArrowheads="1"/>
            </p:cNvSpPr>
            <p:nvPr/>
          </p:nvSpPr>
          <p:spPr bwMode="auto">
            <a:xfrm>
              <a:off x="6092" y="2403"/>
              <a:ext cx="46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27.60%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4" name="Rectangle 61">
              <a:extLst>
                <a:ext uri="{FF2B5EF4-FFF2-40B4-BE49-F238E27FC236}">
                  <a16:creationId xmlns:a16="http://schemas.microsoft.com/office/drawing/2014/main" id="{DCF27775-DE4A-25E5-7506-976BDEFB96D7}"/>
                </a:ext>
              </a:extLst>
            </p:cNvPr>
            <p:cNvSpPr>
              <a:spLocks noChangeArrowheads="1"/>
            </p:cNvSpPr>
            <p:nvPr/>
          </p:nvSpPr>
          <p:spPr bwMode="auto">
            <a:xfrm>
              <a:off x="6874" y="2403"/>
              <a:ext cx="46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dirty="0">
                  <a:ln>
                    <a:noFill/>
                  </a:ln>
                  <a:solidFill>
                    <a:srgbClr val="002060"/>
                  </a:solidFill>
                  <a:effectLst/>
                  <a:latin typeface="Calibri" panose="020F0502020204030204" pitchFamily="34" charset="0"/>
                </a:rPr>
                <a:t>28.00%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5" name="Rectangle 62">
              <a:extLst>
                <a:ext uri="{FF2B5EF4-FFF2-40B4-BE49-F238E27FC236}">
                  <a16:creationId xmlns:a16="http://schemas.microsoft.com/office/drawing/2014/main" id="{E525F0FF-1949-BB6C-E1CB-883A595C7B33}"/>
                </a:ext>
              </a:extLst>
            </p:cNvPr>
            <p:cNvSpPr>
              <a:spLocks noChangeArrowheads="1"/>
            </p:cNvSpPr>
            <p:nvPr/>
          </p:nvSpPr>
          <p:spPr bwMode="auto">
            <a:xfrm>
              <a:off x="1769" y="446"/>
              <a:ext cx="9"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Rectangle 63">
              <a:extLst>
                <a:ext uri="{FF2B5EF4-FFF2-40B4-BE49-F238E27FC236}">
                  <a16:creationId xmlns:a16="http://schemas.microsoft.com/office/drawing/2014/main" id="{807884A5-F07B-A0A6-C015-91EE4C063715}"/>
                </a:ext>
              </a:extLst>
            </p:cNvPr>
            <p:cNvSpPr>
              <a:spLocks noChangeArrowheads="1"/>
            </p:cNvSpPr>
            <p:nvPr/>
          </p:nvSpPr>
          <p:spPr bwMode="auto">
            <a:xfrm>
              <a:off x="4152" y="446"/>
              <a:ext cx="9"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Rectangle 64">
              <a:extLst>
                <a:ext uri="{FF2B5EF4-FFF2-40B4-BE49-F238E27FC236}">
                  <a16:creationId xmlns:a16="http://schemas.microsoft.com/office/drawing/2014/main" id="{93EDBF1C-8317-18B2-B931-C31769BC6667}"/>
                </a:ext>
              </a:extLst>
            </p:cNvPr>
            <p:cNvSpPr>
              <a:spLocks noChangeArrowheads="1"/>
            </p:cNvSpPr>
            <p:nvPr/>
          </p:nvSpPr>
          <p:spPr bwMode="auto">
            <a:xfrm>
              <a:off x="4934" y="446"/>
              <a:ext cx="9"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Rectangle 65">
              <a:extLst>
                <a:ext uri="{FF2B5EF4-FFF2-40B4-BE49-F238E27FC236}">
                  <a16:creationId xmlns:a16="http://schemas.microsoft.com/office/drawing/2014/main" id="{335FE13A-A530-19EF-07BA-C87DE2D21BED}"/>
                </a:ext>
              </a:extLst>
            </p:cNvPr>
            <p:cNvSpPr>
              <a:spLocks noChangeArrowheads="1"/>
            </p:cNvSpPr>
            <p:nvPr/>
          </p:nvSpPr>
          <p:spPr bwMode="auto">
            <a:xfrm>
              <a:off x="5717" y="446"/>
              <a:ext cx="9"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Rectangle 66">
              <a:extLst>
                <a:ext uri="{FF2B5EF4-FFF2-40B4-BE49-F238E27FC236}">
                  <a16:creationId xmlns:a16="http://schemas.microsoft.com/office/drawing/2014/main" id="{B40316FA-EFD3-8FC1-6D3A-E01E9DD86550}"/>
                </a:ext>
              </a:extLst>
            </p:cNvPr>
            <p:cNvSpPr>
              <a:spLocks noChangeArrowheads="1"/>
            </p:cNvSpPr>
            <p:nvPr/>
          </p:nvSpPr>
          <p:spPr bwMode="auto">
            <a:xfrm>
              <a:off x="6500" y="446"/>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Line 67">
              <a:extLst>
                <a:ext uri="{FF2B5EF4-FFF2-40B4-BE49-F238E27FC236}">
                  <a16:creationId xmlns:a16="http://schemas.microsoft.com/office/drawing/2014/main" id="{127D7C77-C718-9D5F-4DA8-19D6E4A83ED3}"/>
                </a:ext>
              </a:extLst>
            </p:cNvPr>
            <p:cNvSpPr>
              <a:spLocks noChangeShapeType="1"/>
            </p:cNvSpPr>
            <p:nvPr/>
          </p:nvSpPr>
          <p:spPr bwMode="auto">
            <a:xfrm>
              <a:off x="1778" y="446"/>
              <a:ext cx="55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Rectangle 68">
              <a:extLst>
                <a:ext uri="{FF2B5EF4-FFF2-40B4-BE49-F238E27FC236}">
                  <a16:creationId xmlns:a16="http://schemas.microsoft.com/office/drawing/2014/main" id="{77ACC017-65F4-417B-E19D-3CBF0FFCA35E}"/>
                </a:ext>
              </a:extLst>
            </p:cNvPr>
            <p:cNvSpPr>
              <a:spLocks noChangeArrowheads="1"/>
            </p:cNvSpPr>
            <p:nvPr/>
          </p:nvSpPr>
          <p:spPr bwMode="auto">
            <a:xfrm>
              <a:off x="1778" y="446"/>
              <a:ext cx="5513"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Rectangle 69">
              <a:extLst>
                <a:ext uri="{FF2B5EF4-FFF2-40B4-BE49-F238E27FC236}">
                  <a16:creationId xmlns:a16="http://schemas.microsoft.com/office/drawing/2014/main" id="{F84E90EA-2F23-56AE-E9A3-D6F369D14044}"/>
                </a:ext>
              </a:extLst>
            </p:cNvPr>
            <p:cNvSpPr>
              <a:spLocks noChangeArrowheads="1"/>
            </p:cNvSpPr>
            <p:nvPr/>
          </p:nvSpPr>
          <p:spPr bwMode="auto">
            <a:xfrm>
              <a:off x="7282" y="446"/>
              <a:ext cx="9"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Line 70">
              <a:extLst>
                <a:ext uri="{FF2B5EF4-FFF2-40B4-BE49-F238E27FC236}">
                  <a16:creationId xmlns:a16="http://schemas.microsoft.com/office/drawing/2014/main" id="{B5FD040F-DF97-4244-00E2-2885125DA16C}"/>
                </a:ext>
              </a:extLst>
            </p:cNvPr>
            <p:cNvSpPr>
              <a:spLocks noChangeShapeType="1"/>
            </p:cNvSpPr>
            <p:nvPr/>
          </p:nvSpPr>
          <p:spPr bwMode="auto">
            <a:xfrm>
              <a:off x="1778" y="622"/>
              <a:ext cx="55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Rectangle 71">
              <a:extLst>
                <a:ext uri="{FF2B5EF4-FFF2-40B4-BE49-F238E27FC236}">
                  <a16:creationId xmlns:a16="http://schemas.microsoft.com/office/drawing/2014/main" id="{AC4963D0-E07B-F9CB-A7E3-6CFFB56D1D43}"/>
                </a:ext>
              </a:extLst>
            </p:cNvPr>
            <p:cNvSpPr>
              <a:spLocks noChangeArrowheads="1"/>
            </p:cNvSpPr>
            <p:nvPr/>
          </p:nvSpPr>
          <p:spPr bwMode="auto">
            <a:xfrm>
              <a:off x="1778" y="622"/>
              <a:ext cx="5513"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Line 72">
              <a:extLst>
                <a:ext uri="{FF2B5EF4-FFF2-40B4-BE49-F238E27FC236}">
                  <a16:creationId xmlns:a16="http://schemas.microsoft.com/office/drawing/2014/main" id="{2407272E-0D96-3F59-A6AA-B2D6A694BA1A}"/>
                </a:ext>
              </a:extLst>
            </p:cNvPr>
            <p:cNvSpPr>
              <a:spLocks noChangeShapeType="1"/>
            </p:cNvSpPr>
            <p:nvPr/>
          </p:nvSpPr>
          <p:spPr bwMode="auto">
            <a:xfrm>
              <a:off x="1778" y="799"/>
              <a:ext cx="55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Rectangle 73">
              <a:extLst>
                <a:ext uri="{FF2B5EF4-FFF2-40B4-BE49-F238E27FC236}">
                  <a16:creationId xmlns:a16="http://schemas.microsoft.com/office/drawing/2014/main" id="{B680FEEA-54C7-D5D5-7EA0-E37F039D352C}"/>
                </a:ext>
              </a:extLst>
            </p:cNvPr>
            <p:cNvSpPr>
              <a:spLocks noChangeArrowheads="1"/>
            </p:cNvSpPr>
            <p:nvPr/>
          </p:nvSpPr>
          <p:spPr bwMode="auto">
            <a:xfrm>
              <a:off x="1778" y="799"/>
              <a:ext cx="551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Line 74">
              <a:extLst>
                <a:ext uri="{FF2B5EF4-FFF2-40B4-BE49-F238E27FC236}">
                  <a16:creationId xmlns:a16="http://schemas.microsoft.com/office/drawing/2014/main" id="{8ECC0D23-833D-9399-AD16-5FD4DC46A4F7}"/>
                </a:ext>
              </a:extLst>
            </p:cNvPr>
            <p:cNvSpPr>
              <a:spLocks noChangeShapeType="1"/>
            </p:cNvSpPr>
            <p:nvPr/>
          </p:nvSpPr>
          <p:spPr bwMode="auto">
            <a:xfrm>
              <a:off x="1778" y="975"/>
              <a:ext cx="55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Rectangle 75">
              <a:extLst>
                <a:ext uri="{FF2B5EF4-FFF2-40B4-BE49-F238E27FC236}">
                  <a16:creationId xmlns:a16="http://schemas.microsoft.com/office/drawing/2014/main" id="{57D6F1BE-D587-576A-B778-DFC9B6C08748}"/>
                </a:ext>
              </a:extLst>
            </p:cNvPr>
            <p:cNvSpPr>
              <a:spLocks noChangeArrowheads="1"/>
            </p:cNvSpPr>
            <p:nvPr/>
          </p:nvSpPr>
          <p:spPr bwMode="auto">
            <a:xfrm>
              <a:off x="1778" y="975"/>
              <a:ext cx="5513"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Line 76">
              <a:extLst>
                <a:ext uri="{FF2B5EF4-FFF2-40B4-BE49-F238E27FC236}">
                  <a16:creationId xmlns:a16="http://schemas.microsoft.com/office/drawing/2014/main" id="{2B4848EE-0216-47F4-AD3E-100AEAB50E63}"/>
                </a:ext>
              </a:extLst>
            </p:cNvPr>
            <p:cNvSpPr>
              <a:spLocks noChangeShapeType="1"/>
            </p:cNvSpPr>
            <p:nvPr/>
          </p:nvSpPr>
          <p:spPr bwMode="auto">
            <a:xfrm>
              <a:off x="1778" y="1151"/>
              <a:ext cx="55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Rectangle 77">
              <a:extLst>
                <a:ext uri="{FF2B5EF4-FFF2-40B4-BE49-F238E27FC236}">
                  <a16:creationId xmlns:a16="http://schemas.microsoft.com/office/drawing/2014/main" id="{DDA02CCA-3085-CE46-E3A9-323A03FFA8FB}"/>
                </a:ext>
              </a:extLst>
            </p:cNvPr>
            <p:cNvSpPr>
              <a:spLocks noChangeArrowheads="1"/>
            </p:cNvSpPr>
            <p:nvPr/>
          </p:nvSpPr>
          <p:spPr bwMode="auto">
            <a:xfrm>
              <a:off x="1778" y="1151"/>
              <a:ext cx="5513"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Line 78">
              <a:extLst>
                <a:ext uri="{FF2B5EF4-FFF2-40B4-BE49-F238E27FC236}">
                  <a16:creationId xmlns:a16="http://schemas.microsoft.com/office/drawing/2014/main" id="{B8E98B5D-7982-B7A6-B01D-34186A756399}"/>
                </a:ext>
              </a:extLst>
            </p:cNvPr>
            <p:cNvSpPr>
              <a:spLocks noChangeShapeType="1"/>
            </p:cNvSpPr>
            <p:nvPr/>
          </p:nvSpPr>
          <p:spPr bwMode="auto">
            <a:xfrm>
              <a:off x="1778" y="1327"/>
              <a:ext cx="55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Rectangle 79">
              <a:extLst>
                <a:ext uri="{FF2B5EF4-FFF2-40B4-BE49-F238E27FC236}">
                  <a16:creationId xmlns:a16="http://schemas.microsoft.com/office/drawing/2014/main" id="{81801FDD-9BFC-F97F-18D8-CC4130DF38E4}"/>
                </a:ext>
              </a:extLst>
            </p:cNvPr>
            <p:cNvSpPr>
              <a:spLocks noChangeArrowheads="1"/>
            </p:cNvSpPr>
            <p:nvPr/>
          </p:nvSpPr>
          <p:spPr bwMode="auto">
            <a:xfrm>
              <a:off x="1778" y="1327"/>
              <a:ext cx="5513"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Line 80">
              <a:extLst>
                <a:ext uri="{FF2B5EF4-FFF2-40B4-BE49-F238E27FC236}">
                  <a16:creationId xmlns:a16="http://schemas.microsoft.com/office/drawing/2014/main" id="{9D6C34F6-8F40-B3D4-788F-38D481E82636}"/>
                </a:ext>
              </a:extLst>
            </p:cNvPr>
            <p:cNvSpPr>
              <a:spLocks noChangeShapeType="1"/>
            </p:cNvSpPr>
            <p:nvPr/>
          </p:nvSpPr>
          <p:spPr bwMode="auto">
            <a:xfrm>
              <a:off x="1778" y="1504"/>
              <a:ext cx="55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Rectangle 81">
              <a:extLst>
                <a:ext uri="{FF2B5EF4-FFF2-40B4-BE49-F238E27FC236}">
                  <a16:creationId xmlns:a16="http://schemas.microsoft.com/office/drawing/2014/main" id="{0F1CBBD3-FCAB-25F2-6407-BA1CC4A3F07E}"/>
                </a:ext>
              </a:extLst>
            </p:cNvPr>
            <p:cNvSpPr>
              <a:spLocks noChangeArrowheads="1"/>
            </p:cNvSpPr>
            <p:nvPr/>
          </p:nvSpPr>
          <p:spPr bwMode="auto">
            <a:xfrm>
              <a:off x="1778" y="1504"/>
              <a:ext cx="551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Line 82">
              <a:extLst>
                <a:ext uri="{FF2B5EF4-FFF2-40B4-BE49-F238E27FC236}">
                  <a16:creationId xmlns:a16="http://schemas.microsoft.com/office/drawing/2014/main" id="{55385CB3-A66C-1A60-1F33-202589806D33}"/>
                </a:ext>
              </a:extLst>
            </p:cNvPr>
            <p:cNvSpPr>
              <a:spLocks noChangeShapeType="1"/>
            </p:cNvSpPr>
            <p:nvPr/>
          </p:nvSpPr>
          <p:spPr bwMode="auto">
            <a:xfrm>
              <a:off x="1778" y="1680"/>
              <a:ext cx="55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Rectangle 83">
              <a:extLst>
                <a:ext uri="{FF2B5EF4-FFF2-40B4-BE49-F238E27FC236}">
                  <a16:creationId xmlns:a16="http://schemas.microsoft.com/office/drawing/2014/main" id="{BA349E7A-1481-6C50-B6E3-AB46F6BC89DA}"/>
                </a:ext>
              </a:extLst>
            </p:cNvPr>
            <p:cNvSpPr>
              <a:spLocks noChangeArrowheads="1"/>
            </p:cNvSpPr>
            <p:nvPr/>
          </p:nvSpPr>
          <p:spPr bwMode="auto">
            <a:xfrm>
              <a:off x="1778" y="1680"/>
              <a:ext cx="5513"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Line 84">
              <a:extLst>
                <a:ext uri="{FF2B5EF4-FFF2-40B4-BE49-F238E27FC236}">
                  <a16:creationId xmlns:a16="http://schemas.microsoft.com/office/drawing/2014/main" id="{1A32008A-53C5-ADD5-8D62-D3DC8CA8FA81}"/>
                </a:ext>
              </a:extLst>
            </p:cNvPr>
            <p:cNvSpPr>
              <a:spLocks noChangeShapeType="1"/>
            </p:cNvSpPr>
            <p:nvPr/>
          </p:nvSpPr>
          <p:spPr bwMode="auto">
            <a:xfrm>
              <a:off x="1778" y="1856"/>
              <a:ext cx="55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 name="Rectangle 85">
              <a:extLst>
                <a:ext uri="{FF2B5EF4-FFF2-40B4-BE49-F238E27FC236}">
                  <a16:creationId xmlns:a16="http://schemas.microsoft.com/office/drawing/2014/main" id="{B85038C7-F79A-E2B0-613F-C896700C807E}"/>
                </a:ext>
              </a:extLst>
            </p:cNvPr>
            <p:cNvSpPr>
              <a:spLocks noChangeArrowheads="1"/>
            </p:cNvSpPr>
            <p:nvPr/>
          </p:nvSpPr>
          <p:spPr bwMode="auto">
            <a:xfrm>
              <a:off x="1778" y="1856"/>
              <a:ext cx="5513"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Line 86">
              <a:extLst>
                <a:ext uri="{FF2B5EF4-FFF2-40B4-BE49-F238E27FC236}">
                  <a16:creationId xmlns:a16="http://schemas.microsoft.com/office/drawing/2014/main" id="{CE8FBFBC-68A4-2B87-BB07-2729419F439D}"/>
                </a:ext>
              </a:extLst>
            </p:cNvPr>
            <p:cNvSpPr>
              <a:spLocks noChangeShapeType="1"/>
            </p:cNvSpPr>
            <p:nvPr/>
          </p:nvSpPr>
          <p:spPr bwMode="auto">
            <a:xfrm>
              <a:off x="1778" y="2032"/>
              <a:ext cx="55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Rectangle 87">
              <a:extLst>
                <a:ext uri="{FF2B5EF4-FFF2-40B4-BE49-F238E27FC236}">
                  <a16:creationId xmlns:a16="http://schemas.microsoft.com/office/drawing/2014/main" id="{A490BA7C-2CD0-17B6-1369-CA368B997F0F}"/>
                </a:ext>
              </a:extLst>
            </p:cNvPr>
            <p:cNvSpPr>
              <a:spLocks noChangeArrowheads="1"/>
            </p:cNvSpPr>
            <p:nvPr/>
          </p:nvSpPr>
          <p:spPr bwMode="auto">
            <a:xfrm>
              <a:off x="1778" y="2032"/>
              <a:ext cx="5513"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Line 88">
              <a:extLst>
                <a:ext uri="{FF2B5EF4-FFF2-40B4-BE49-F238E27FC236}">
                  <a16:creationId xmlns:a16="http://schemas.microsoft.com/office/drawing/2014/main" id="{73506B3F-7BD6-10AB-0405-32E9C1A9A619}"/>
                </a:ext>
              </a:extLst>
            </p:cNvPr>
            <p:cNvSpPr>
              <a:spLocks noChangeShapeType="1"/>
            </p:cNvSpPr>
            <p:nvPr/>
          </p:nvSpPr>
          <p:spPr bwMode="auto">
            <a:xfrm>
              <a:off x="1778" y="2209"/>
              <a:ext cx="55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 name="Rectangle 89">
              <a:extLst>
                <a:ext uri="{FF2B5EF4-FFF2-40B4-BE49-F238E27FC236}">
                  <a16:creationId xmlns:a16="http://schemas.microsoft.com/office/drawing/2014/main" id="{524E0F59-1C6A-1106-51E5-6295C738FC3F}"/>
                </a:ext>
              </a:extLst>
            </p:cNvPr>
            <p:cNvSpPr>
              <a:spLocks noChangeArrowheads="1"/>
            </p:cNvSpPr>
            <p:nvPr/>
          </p:nvSpPr>
          <p:spPr bwMode="auto">
            <a:xfrm>
              <a:off x="1778" y="2209"/>
              <a:ext cx="551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Line 90">
              <a:extLst>
                <a:ext uri="{FF2B5EF4-FFF2-40B4-BE49-F238E27FC236}">
                  <a16:creationId xmlns:a16="http://schemas.microsoft.com/office/drawing/2014/main" id="{3083EE91-B043-C8FB-33F9-CD8052522D62}"/>
                </a:ext>
              </a:extLst>
            </p:cNvPr>
            <p:cNvSpPr>
              <a:spLocks noChangeShapeType="1"/>
            </p:cNvSpPr>
            <p:nvPr/>
          </p:nvSpPr>
          <p:spPr bwMode="auto">
            <a:xfrm>
              <a:off x="1778" y="2385"/>
              <a:ext cx="55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 name="Rectangle 91">
              <a:extLst>
                <a:ext uri="{FF2B5EF4-FFF2-40B4-BE49-F238E27FC236}">
                  <a16:creationId xmlns:a16="http://schemas.microsoft.com/office/drawing/2014/main" id="{A315E24D-0017-0B28-B683-FEAA5B399D2A}"/>
                </a:ext>
              </a:extLst>
            </p:cNvPr>
            <p:cNvSpPr>
              <a:spLocks noChangeArrowheads="1"/>
            </p:cNvSpPr>
            <p:nvPr/>
          </p:nvSpPr>
          <p:spPr bwMode="auto">
            <a:xfrm>
              <a:off x="1778" y="2385"/>
              <a:ext cx="5513"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Line 92">
              <a:extLst>
                <a:ext uri="{FF2B5EF4-FFF2-40B4-BE49-F238E27FC236}">
                  <a16:creationId xmlns:a16="http://schemas.microsoft.com/office/drawing/2014/main" id="{5CB24D9A-6B5B-8A59-3B87-FC8C29346495}"/>
                </a:ext>
              </a:extLst>
            </p:cNvPr>
            <p:cNvSpPr>
              <a:spLocks noChangeShapeType="1"/>
            </p:cNvSpPr>
            <p:nvPr/>
          </p:nvSpPr>
          <p:spPr bwMode="auto">
            <a:xfrm>
              <a:off x="1769" y="446"/>
              <a:ext cx="0" cy="212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Rectangle 93">
              <a:extLst>
                <a:ext uri="{FF2B5EF4-FFF2-40B4-BE49-F238E27FC236}">
                  <a16:creationId xmlns:a16="http://schemas.microsoft.com/office/drawing/2014/main" id="{A020D5E8-0299-03AA-064F-96ABFBECDDE4}"/>
                </a:ext>
              </a:extLst>
            </p:cNvPr>
            <p:cNvSpPr>
              <a:spLocks noChangeArrowheads="1"/>
            </p:cNvSpPr>
            <p:nvPr/>
          </p:nvSpPr>
          <p:spPr bwMode="auto">
            <a:xfrm>
              <a:off x="1769" y="446"/>
              <a:ext cx="9" cy="21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Line 94">
              <a:extLst>
                <a:ext uri="{FF2B5EF4-FFF2-40B4-BE49-F238E27FC236}">
                  <a16:creationId xmlns:a16="http://schemas.microsoft.com/office/drawing/2014/main" id="{642B9B21-3D8F-562F-42E9-25940D54F60A}"/>
                </a:ext>
              </a:extLst>
            </p:cNvPr>
            <p:cNvSpPr>
              <a:spLocks noChangeShapeType="1"/>
            </p:cNvSpPr>
            <p:nvPr/>
          </p:nvSpPr>
          <p:spPr bwMode="auto">
            <a:xfrm>
              <a:off x="4152" y="455"/>
              <a:ext cx="0" cy="211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Rectangle 95">
              <a:extLst>
                <a:ext uri="{FF2B5EF4-FFF2-40B4-BE49-F238E27FC236}">
                  <a16:creationId xmlns:a16="http://schemas.microsoft.com/office/drawing/2014/main" id="{2C19A680-F05B-B9E5-951B-E8AE8B957759}"/>
                </a:ext>
              </a:extLst>
            </p:cNvPr>
            <p:cNvSpPr>
              <a:spLocks noChangeArrowheads="1"/>
            </p:cNvSpPr>
            <p:nvPr/>
          </p:nvSpPr>
          <p:spPr bwMode="auto">
            <a:xfrm>
              <a:off x="4152" y="455"/>
              <a:ext cx="9" cy="21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 name="Line 96">
              <a:extLst>
                <a:ext uri="{FF2B5EF4-FFF2-40B4-BE49-F238E27FC236}">
                  <a16:creationId xmlns:a16="http://schemas.microsoft.com/office/drawing/2014/main" id="{BA121E0A-6AE6-168F-4BAA-6227D2FE35DD}"/>
                </a:ext>
              </a:extLst>
            </p:cNvPr>
            <p:cNvSpPr>
              <a:spLocks noChangeShapeType="1"/>
            </p:cNvSpPr>
            <p:nvPr/>
          </p:nvSpPr>
          <p:spPr bwMode="auto">
            <a:xfrm>
              <a:off x="4934" y="455"/>
              <a:ext cx="0" cy="211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Rectangle 97">
              <a:extLst>
                <a:ext uri="{FF2B5EF4-FFF2-40B4-BE49-F238E27FC236}">
                  <a16:creationId xmlns:a16="http://schemas.microsoft.com/office/drawing/2014/main" id="{A266193C-16EB-8619-C3C0-8850D0CEFF78}"/>
                </a:ext>
              </a:extLst>
            </p:cNvPr>
            <p:cNvSpPr>
              <a:spLocks noChangeArrowheads="1"/>
            </p:cNvSpPr>
            <p:nvPr/>
          </p:nvSpPr>
          <p:spPr bwMode="auto">
            <a:xfrm>
              <a:off x="4934" y="455"/>
              <a:ext cx="9" cy="21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Line 98">
              <a:extLst>
                <a:ext uri="{FF2B5EF4-FFF2-40B4-BE49-F238E27FC236}">
                  <a16:creationId xmlns:a16="http://schemas.microsoft.com/office/drawing/2014/main" id="{9C4C4CF6-A2A5-8020-2478-890882195BB3}"/>
                </a:ext>
              </a:extLst>
            </p:cNvPr>
            <p:cNvSpPr>
              <a:spLocks noChangeShapeType="1"/>
            </p:cNvSpPr>
            <p:nvPr/>
          </p:nvSpPr>
          <p:spPr bwMode="auto">
            <a:xfrm>
              <a:off x="5717" y="455"/>
              <a:ext cx="0" cy="211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 name="Rectangle 99">
              <a:extLst>
                <a:ext uri="{FF2B5EF4-FFF2-40B4-BE49-F238E27FC236}">
                  <a16:creationId xmlns:a16="http://schemas.microsoft.com/office/drawing/2014/main" id="{2A55FE17-6623-9926-CC44-7FE5452634C1}"/>
                </a:ext>
              </a:extLst>
            </p:cNvPr>
            <p:cNvSpPr>
              <a:spLocks noChangeArrowheads="1"/>
            </p:cNvSpPr>
            <p:nvPr/>
          </p:nvSpPr>
          <p:spPr bwMode="auto">
            <a:xfrm>
              <a:off x="5717" y="455"/>
              <a:ext cx="9" cy="21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 name="Line 100">
              <a:extLst>
                <a:ext uri="{FF2B5EF4-FFF2-40B4-BE49-F238E27FC236}">
                  <a16:creationId xmlns:a16="http://schemas.microsoft.com/office/drawing/2014/main" id="{5106D193-76D2-7C70-6BAE-E98CA8AB3644}"/>
                </a:ext>
              </a:extLst>
            </p:cNvPr>
            <p:cNvSpPr>
              <a:spLocks noChangeShapeType="1"/>
            </p:cNvSpPr>
            <p:nvPr/>
          </p:nvSpPr>
          <p:spPr bwMode="auto">
            <a:xfrm>
              <a:off x="6500" y="455"/>
              <a:ext cx="0" cy="211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Rectangle 101">
              <a:extLst>
                <a:ext uri="{FF2B5EF4-FFF2-40B4-BE49-F238E27FC236}">
                  <a16:creationId xmlns:a16="http://schemas.microsoft.com/office/drawing/2014/main" id="{93781B1B-3AED-BCDF-1D26-EEB512C311EB}"/>
                </a:ext>
              </a:extLst>
            </p:cNvPr>
            <p:cNvSpPr>
              <a:spLocks noChangeArrowheads="1"/>
            </p:cNvSpPr>
            <p:nvPr/>
          </p:nvSpPr>
          <p:spPr bwMode="auto">
            <a:xfrm>
              <a:off x="6500" y="455"/>
              <a:ext cx="8" cy="21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5" name="Line 102">
              <a:extLst>
                <a:ext uri="{FF2B5EF4-FFF2-40B4-BE49-F238E27FC236}">
                  <a16:creationId xmlns:a16="http://schemas.microsoft.com/office/drawing/2014/main" id="{B1D07644-5AF1-882C-4473-3113061A87A1}"/>
                </a:ext>
              </a:extLst>
            </p:cNvPr>
            <p:cNvSpPr>
              <a:spLocks noChangeShapeType="1"/>
            </p:cNvSpPr>
            <p:nvPr/>
          </p:nvSpPr>
          <p:spPr bwMode="auto">
            <a:xfrm>
              <a:off x="1778" y="2561"/>
              <a:ext cx="551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 name="Rectangle 103">
              <a:extLst>
                <a:ext uri="{FF2B5EF4-FFF2-40B4-BE49-F238E27FC236}">
                  <a16:creationId xmlns:a16="http://schemas.microsoft.com/office/drawing/2014/main" id="{EB9A481E-32C3-3EFE-BA27-EBA7B64B3AB3}"/>
                </a:ext>
              </a:extLst>
            </p:cNvPr>
            <p:cNvSpPr>
              <a:spLocks noChangeArrowheads="1"/>
            </p:cNvSpPr>
            <p:nvPr/>
          </p:nvSpPr>
          <p:spPr bwMode="auto">
            <a:xfrm>
              <a:off x="1778" y="2561"/>
              <a:ext cx="5513"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7" name="Line 104">
              <a:extLst>
                <a:ext uri="{FF2B5EF4-FFF2-40B4-BE49-F238E27FC236}">
                  <a16:creationId xmlns:a16="http://schemas.microsoft.com/office/drawing/2014/main" id="{E38AD0B6-24DF-6C2F-9A60-7051A523312F}"/>
                </a:ext>
              </a:extLst>
            </p:cNvPr>
            <p:cNvSpPr>
              <a:spLocks noChangeShapeType="1"/>
            </p:cNvSpPr>
            <p:nvPr/>
          </p:nvSpPr>
          <p:spPr bwMode="auto">
            <a:xfrm>
              <a:off x="7282" y="455"/>
              <a:ext cx="0" cy="211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 name="Rectangle 105">
              <a:extLst>
                <a:ext uri="{FF2B5EF4-FFF2-40B4-BE49-F238E27FC236}">
                  <a16:creationId xmlns:a16="http://schemas.microsoft.com/office/drawing/2014/main" id="{F2818E71-EC8F-B234-D282-D4F46B464D54}"/>
                </a:ext>
              </a:extLst>
            </p:cNvPr>
            <p:cNvSpPr>
              <a:spLocks noChangeArrowheads="1"/>
            </p:cNvSpPr>
            <p:nvPr/>
          </p:nvSpPr>
          <p:spPr bwMode="auto">
            <a:xfrm>
              <a:off x="7282" y="455"/>
              <a:ext cx="9" cy="21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9" name="Line 106">
              <a:extLst>
                <a:ext uri="{FF2B5EF4-FFF2-40B4-BE49-F238E27FC236}">
                  <a16:creationId xmlns:a16="http://schemas.microsoft.com/office/drawing/2014/main" id="{73707984-256C-850E-282A-A171ED0F34D8}"/>
                </a:ext>
              </a:extLst>
            </p:cNvPr>
            <p:cNvSpPr>
              <a:spLocks noChangeShapeType="1"/>
            </p:cNvSpPr>
            <p:nvPr/>
          </p:nvSpPr>
          <p:spPr bwMode="auto">
            <a:xfrm>
              <a:off x="1769" y="257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 name="Rectangle 107">
              <a:extLst>
                <a:ext uri="{FF2B5EF4-FFF2-40B4-BE49-F238E27FC236}">
                  <a16:creationId xmlns:a16="http://schemas.microsoft.com/office/drawing/2014/main" id="{F1475CB2-6B78-2B77-134C-CA468A451076}"/>
                </a:ext>
              </a:extLst>
            </p:cNvPr>
            <p:cNvSpPr>
              <a:spLocks noChangeArrowheads="1"/>
            </p:cNvSpPr>
            <p:nvPr/>
          </p:nvSpPr>
          <p:spPr bwMode="auto">
            <a:xfrm>
              <a:off x="1769" y="2570"/>
              <a:ext cx="9"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 name="Line 108">
              <a:extLst>
                <a:ext uri="{FF2B5EF4-FFF2-40B4-BE49-F238E27FC236}">
                  <a16:creationId xmlns:a16="http://schemas.microsoft.com/office/drawing/2014/main" id="{249C8686-1F79-1319-438F-B5B6292B88D7}"/>
                </a:ext>
              </a:extLst>
            </p:cNvPr>
            <p:cNvSpPr>
              <a:spLocks noChangeShapeType="1"/>
            </p:cNvSpPr>
            <p:nvPr/>
          </p:nvSpPr>
          <p:spPr bwMode="auto">
            <a:xfrm>
              <a:off x="4152" y="257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 name="Rectangle 109">
              <a:extLst>
                <a:ext uri="{FF2B5EF4-FFF2-40B4-BE49-F238E27FC236}">
                  <a16:creationId xmlns:a16="http://schemas.microsoft.com/office/drawing/2014/main" id="{36C5540F-DB32-BE56-955D-6C49380CF72B}"/>
                </a:ext>
              </a:extLst>
            </p:cNvPr>
            <p:cNvSpPr>
              <a:spLocks noChangeArrowheads="1"/>
            </p:cNvSpPr>
            <p:nvPr/>
          </p:nvSpPr>
          <p:spPr bwMode="auto">
            <a:xfrm>
              <a:off x="4152" y="2570"/>
              <a:ext cx="9"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 name="Line 110">
              <a:extLst>
                <a:ext uri="{FF2B5EF4-FFF2-40B4-BE49-F238E27FC236}">
                  <a16:creationId xmlns:a16="http://schemas.microsoft.com/office/drawing/2014/main" id="{87B779A8-6EF8-AE3D-D879-663631DDCF1C}"/>
                </a:ext>
              </a:extLst>
            </p:cNvPr>
            <p:cNvSpPr>
              <a:spLocks noChangeShapeType="1"/>
            </p:cNvSpPr>
            <p:nvPr/>
          </p:nvSpPr>
          <p:spPr bwMode="auto">
            <a:xfrm>
              <a:off x="4934" y="257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 name="Rectangle 111">
              <a:extLst>
                <a:ext uri="{FF2B5EF4-FFF2-40B4-BE49-F238E27FC236}">
                  <a16:creationId xmlns:a16="http://schemas.microsoft.com/office/drawing/2014/main" id="{64D98FB4-30BD-02F5-D1B0-C97A702C36B3}"/>
                </a:ext>
              </a:extLst>
            </p:cNvPr>
            <p:cNvSpPr>
              <a:spLocks noChangeArrowheads="1"/>
            </p:cNvSpPr>
            <p:nvPr/>
          </p:nvSpPr>
          <p:spPr bwMode="auto">
            <a:xfrm>
              <a:off x="4934" y="2570"/>
              <a:ext cx="9"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 name="Line 112">
              <a:extLst>
                <a:ext uri="{FF2B5EF4-FFF2-40B4-BE49-F238E27FC236}">
                  <a16:creationId xmlns:a16="http://schemas.microsoft.com/office/drawing/2014/main" id="{04CBD3C5-81D0-332D-718C-1BF0F8CC6458}"/>
                </a:ext>
              </a:extLst>
            </p:cNvPr>
            <p:cNvSpPr>
              <a:spLocks noChangeShapeType="1"/>
            </p:cNvSpPr>
            <p:nvPr/>
          </p:nvSpPr>
          <p:spPr bwMode="auto">
            <a:xfrm>
              <a:off x="5717" y="257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 name="Rectangle 113">
              <a:extLst>
                <a:ext uri="{FF2B5EF4-FFF2-40B4-BE49-F238E27FC236}">
                  <a16:creationId xmlns:a16="http://schemas.microsoft.com/office/drawing/2014/main" id="{FE743199-18EC-8669-AEB3-4ECDC7177F83}"/>
                </a:ext>
              </a:extLst>
            </p:cNvPr>
            <p:cNvSpPr>
              <a:spLocks noChangeArrowheads="1"/>
            </p:cNvSpPr>
            <p:nvPr/>
          </p:nvSpPr>
          <p:spPr bwMode="auto">
            <a:xfrm>
              <a:off x="5717" y="2570"/>
              <a:ext cx="9"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 name="Line 114">
              <a:extLst>
                <a:ext uri="{FF2B5EF4-FFF2-40B4-BE49-F238E27FC236}">
                  <a16:creationId xmlns:a16="http://schemas.microsoft.com/office/drawing/2014/main" id="{DA376BF8-21CE-6008-2295-7A9A0DC462D3}"/>
                </a:ext>
              </a:extLst>
            </p:cNvPr>
            <p:cNvSpPr>
              <a:spLocks noChangeShapeType="1"/>
            </p:cNvSpPr>
            <p:nvPr/>
          </p:nvSpPr>
          <p:spPr bwMode="auto">
            <a:xfrm>
              <a:off x="6500" y="257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 name="Rectangle 115">
              <a:extLst>
                <a:ext uri="{FF2B5EF4-FFF2-40B4-BE49-F238E27FC236}">
                  <a16:creationId xmlns:a16="http://schemas.microsoft.com/office/drawing/2014/main" id="{CA0E7F88-A9CC-5BCC-7E27-346EA7D04ED2}"/>
                </a:ext>
              </a:extLst>
            </p:cNvPr>
            <p:cNvSpPr>
              <a:spLocks noChangeArrowheads="1"/>
            </p:cNvSpPr>
            <p:nvPr/>
          </p:nvSpPr>
          <p:spPr bwMode="auto">
            <a:xfrm>
              <a:off x="6500" y="2570"/>
              <a:ext cx="8"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 name="Line 116">
              <a:extLst>
                <a:ext uri="{FF2B5EF4-FFF2-40B4-BE49-F238E27FC236}">
                  <a16:creationId xmlns:a16="http://schemas.microsoft.com/office/drawing/2014/main" id="{AA2021F1-AE72-F507-B728-1321DD2C6FBE}"/>
                </a:ext>
              </a:extLst>
            </p:cNvPr>
            <p:cNvSpPr>
              <a:spLocks noChangeShapeType="1"/>
            </p:cNvSpPr>
            <p:nvPr/>
          </p:nvSpPr>
          <p:spPr bwMode="auto">
            <a:xfrm>
              <a:off x="7282" y="257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 name="Rectangle 117">
              <a:extLst>
                <a:ext uri="{FF2B5EF4-FFF2-40B4-BE49-F238E27FC236}">
                  <a16:creationId xmlns:a16="http://schemas.microsoft.com/office/drawing/2014/main" id="{F805FC21-7E42-16D9-CA4A-59C0CE7C99BA}"/>
                </a:ext>
              </a:extLst>
            </p:cNvPr>
            <p:cNvSpPr>
              <a:spLocks noChangeArrowheads="1"/>
            </p:cNvSpPr>
            <p:nvPr/>
          </p:nvSpPr>
          <p:spPr bwMode="auto">
            <a:xfrm>
              <a:off x="7282" y="2570"/>
              <a:ext cx="9"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 name="Line 118">
              <a:extLst>
                <a:ext uri="{FF2B5EF4-FFF2-40B4-BE49-F238E27FC236}">
                  <a16:creationId xmlns:a16="http://schemas.microsoft.com/office/drawing/2014/main" id="{56F736BA-CC42-9B64-9C0A-1EB4F583739C}"/>
                </a:ext>
              </a:extLst>
            </p:cNvPr>
            <p:cNvSpPr>
              <a:spLocks noChangeShapeType="1"/>
            </p:cNvSpPr>
            <p:nvPr/>
          </p:nvSpPr>
          <p:spPr bwMode="auto">
            <a:xfrm>
              <a:off x="7291" y="44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 name="Rectangle 119">
              <a:extLst>
                <a:ext uri="{FF2B5EF4-FFF2-40B4-BE49-F238E27FC236}">
                  <a16:creationId xmlns:a16="http://schemas.microsoft.com/office/drawing/2014/main" id="{C27C57ED-3FC9-1700-0498-49EE12FC154B}"/>
                </a:ext>
              </a:extLst>
            </p:cNvPr>
            <p:cNvSpPr>
              <a:spLocks noChangeArrowheads="1"/>
            </p:cNvSpPr>
            <p:nvPr/>
          </p:nvSpPr>
          <p:spPr bwMode="auto">
            <a:xfrm>
              <a:off x="7291" y="446"/>
              <a:ext cx="9"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 name="Line 120">
              <a:extLst>
                <a:ext uri="{FF2B5EF4-FFF2-40B4-BE49-F238E27FC236}">
                  <a16:creationId xmlns:a16="http://schemas.microsoft.com/office/drawing/2014/main" id="{22408F3D-EEAB-85DF-F9DC-CE03A8329515}"/>
                </a:ext>
              </a:extLst>
            </p:cNvPr>
            <p:cNvSpPr>
              <a:spLocks noChangeShapeType="1"/>
            </p:cNvSpPr>
            <p:nvPr/>
          </p:nvSpPr>
          <p:spPr bwMode="auto">
            <a:xfrm>
              <a:off x="7291" y="62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 name="Rectangle 121">
              <a:extLst>
                <a:ext uri="{FF2B5EF4-FFF2-40B4-BE49-F238E27FC236}">
                  <a16:creationId xmlns:a16="http://schemas.microsoft.com/office/drawing/2014/main" id="{A8DFBC57-F088-9CEF-0CE7-CD87E970E656}"/>
                </a:ext>
              </a:extLst>
            </p:cNvPr>
            <p:cNvSpPr>
              <a:spLocks noChangeArrowheads="1"/>
            </p:cNvSpPr>
            <p:nvPr/>
          </p:nvSpPr>
          <p:spPr bwMode="auto">
            <a:xfrm>
              <a:off x="7291" y="622"/>
              <a:ext cx="9"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 name="Line 122">
              <a:extLst>
                <a:ext uri="{FF2B5EF4-FFF2-40B4-BE49-F238E27FC236}">
                  <a16:creationId xmlns:a16="http://schemas.microsoft.com/office/drawing/2014/main" id="{EF5CE219-5718-381E-7944-8C3C7460160B}"/>
                </a:ext>
              </a:extLst>
            </p:cNvPr>
            <p:cNvSpPr>
              <a:spLocks noChangeShapeType="1"/>
            </p:cNvSpPr>
            <p:nvPr/>
          </p:nvSpPr>
          <p:spPr bwMode="auto">
            <a:xfrm>
              <a:off x="7291" y="79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 name="Rectangle 123">
              <a:extLst>
                <a:ext uri="{FF2B5EF4-FFF2-40B4-BE49-F238E27FC236}">
                  <a16:creationId xmlns:a16="http://schemas.microsoft.com/office/drawing/2014/main" id="{D881B7FB-5B10-4B00-65C6-C0CD2540F153}"/>
                </a:ext>
              </a:extLst>
            </p:cNvPr>
            <p:cNvSpPr>
              <a:spLocks noChangeArrowheads="1"/>
            </p:cNvSpPr>
            <p:nvPr/>
          </p:nvSpPr>
          <p:spPr bwMode="auto">
            <a:xfrm>
              <a:off x="7291" y="799"/>
              <a:ext cx="9"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 name="Line 124">
              <a:extLst>
                <a:ext uri="{FF2B5EF4-FFF2-40B4-BE49-F238E27FC236}">
                  <a16:creationId xmlns:a16="http://schemas.microsoft.com/office/drawing/2014/main" id="{6B03F6FC-4DC5-3B46-03B6-5FBA3FDEC7F6}"/>
                </a:ext>
              </a:extLst>
            </p:cNvPr>
            <p:cNvSpPr>
              <a:spLocks noChangeShapeType="1"/>
            </p:cNvSpPr>
            <p:nvPr/>
          </p:nvSpPr>
          <p:spPr bwMode="auto">
            <a:xfrm>
              <a:off x="7291" y="9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 name="Rectangle 125">
              <a:extLst>
                <a:ext uri="{FF2B5EF4-FFF2-40B4-BE49-F238E27FC236}">
                  <a16:creationId xmlns:a16="http://schemas.microsoft.com/office/drawing/2014/main" id="{3ADE4428-5F68-DB1E-0FFA-F4A6EC72CC3E}"/>
                </a:ext>
              </a:extLst>
            </p:cNvPr>
            <p:cNvSpPr>
              <a:spLocks noChangeArrowheads="1"/>
            </p:cNvSpPr>
            <p:nvPr/>
          </p:nvSpPr>
          <p:spPr bwMode="auto">
            <a:xfrm>
              <a:off x="7291" y="975"/>
              <a:ext cx="9"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 name="Line 126">
              <a:extLst>
                <a:ext uri="{FF2B5EF4-FFF2-40B4-BE49-F238E27FC236}">
                  <a16:creationId xmlns:a16="http://schemas.microsoft.com/office/drawing/2014/main" id="{78D6204C-2A41-B207-FD36-0359B282481B}"/>
                </a:ext>
              </a:extLst>
            </p:cNvPr>
            <p:cNvSpPr>
              <a:spLocks noChangeShapeType="1"/>
            </p:cNvSpPr>
            <p:nvPr/>
          </p:nvSpPr>
          <p:spPr bwMode="auto">
            <a:xfrm>
              <a:off x="7291" y="1151"/>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 name="Rectangle 127">
              <a:extLst>
                <a:ext uri="{FF2B5EF4-FFF2-40B4-BE49-F238E27FC236}">
                  <a16:creationId xmlns:a16="http://schemas.microsoft.com/office/drawing/2014/main" id="{43419104-5B95-A44C-835A-FC152CE735DE}"/>
                </a:ext>
              </a:extLst>
            </p:cNvPr>
            <p:cNvSpPr>
              <a:spLocks noChangeArrowheads="1"/>
            </p:cNvSpPr>
            <p:nvPr/>
          </p:nvSpPr>
          <p:spPr bwMode="auto">
            <a:xfrm>
              <a:off x="7291" y="1151"/>
              <a:ext cx="9"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1" name="Line 128">
              <a:extLst>
                <a:ext uri="{FF2B5EF4-FFF2-40B4-BE49-F238E27FC236}">
                  <a16:creationId xmlns:a16="http://schemas.microsoft.com/office/drawing/2014/main" id="{3A8B540C-DFAE-4312-A5B7-7A181B728380}"/>
                </a:ext>
              </a:extLst>
            </p:cNvPr>
            <p:cNvSpPr>
              <a:spLocks noChangeShapeType="1"/>
            </p:cNvSpPr>
            <p:nvPr/>
          </p:nvSpPr>
          <p:spPr bwMode="auto">
            <a:xfrm>
              <a:off x="7291" y="132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 name="Rectangle 129">
              <a:extLst>
                <a:ext uri="{FF2B5EF4-FFF2-40B4-BE49-F238E27FC236}">
                  <a16:creationId xmlns:a16="http://schemas.microsoft.com/office/drawing/2014/main" id="{8EC07BD6-0CD3-4F93-1A9E-38E24AE1BEED}"/>
                </a:ext>
              </a:extLst>
            </p:cNvPr>
            <p:cNvSpPr>
              <a:spLocks noChangeArrowheads="1"/>
            </p:cNvSpPr>
            <p:nvPr/>
          </p:nvSpPr>
          <p:spPr bwMode="auto">
            <a:xfrm>
              <a:off x="7291" y="1327"/>
              <a:ext cx="9"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3" name="Line 130">
              <a:extLst>
                <a:ext uri="{FF2B5EF4-FFF2-40B4-BE49-F238E27FC236}">
                  <a16:creationId xmlns:a16="http://schemas.microsoft.com/office/drawing/2014/main" id="{B0BD5D34-BF07-FC21-91E7-FAAF698A6ABE}"/>
                </a:ext>
              </a:extLst>
            </p:cNvPr>
            <p:cNvSpPr>
              <a:spLocks noChangeShapeType="1"/>
            </p:cNvSpPr>
            <p:nvPr/>
          </p:nvSpPr>
          <p:spPr bwMode="auto">
            <a:xfrm>
              <a:off x="7291" y="150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 name="Rectangle 131">
              <a:extLst>
                <a:ext uri="{FF2B5EF4-FFF2-40B4-BE49-F238E27FC236}">
                  <a16:creationId xmlns:a16="http://schemas.microsoft.com/office/drawing/2014/main" id="{BB0FC5F0-ABC2-690F-99FF-C991EB17A9B4}"/>
                </a:ext>
              </a:extLst>
            </p:cNvPr>
            <p:cNvSpPr>
              <a:spLocks noChangeArrowheads="1"/>
            </p:cNvSpPr>
            <p:nvPr/>
          </p:nvSpPr>
          <p:spPr bwMode="auto">
            <a:xfrm>
              <a:off x="7291" y="1504"/>
              <a:ext cx="9"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5" name="Line 132">
              <a:extLst>
                <a:ext uri="{FF2B5EF4-FFF2-40B4-BE49-F238E27FC236}">
                  <a16:creationId xmlns:a16="http://schemas.microsoft.com/office/drawing/2014/main" id="{893E46EE-0281-4A57-3C7C-40456A7495C2}"/>
                </a:ext>
              </a:extLst>
            </p:cNvPr>
            <p:cNvSpPr>
              <a:spLocks noChangeShapeType="1"/>
            </p:cNvSpPr>
            <p:nvPr/>
          </p:nvSpPr>
          <p:spPr bwMode="auto">
            <a:xfrm>
              <a:off x="7291" y="168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 name="Rectangle 133">
              <a:extLst>
                <a:ext uri="{FF2B5EF4-FFF2-40B4-BE49-F238E27FC236}">
                  <a16:creationId xmlns:a16="http://schemas.microsoft.com/office/drawing/2014/main" id="{532A5669-BF39-96DD-D7BA-0E774FB1DE0E}"/>
                </a:ext>
              </a:extLst>
            </p:cNvPr>
            <p:cNvSpPr>
              <a:spLocks noChangeArrowheads="1"/>
            </p:cNvSpPr>
            <p:nvPr/>
          </p:nvSpPr>
          <p:spPr bwMode="auto">
            <a:xfrm>
              <a:off x="7291" y="1680"/>
              <a:ext cx="9"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7" name="Line 134">
              <a:extLst>
                <a:ext uri="{FF2B5EF4-FFF2-40B4-BE49-F238E27FC236}">
                  <a16:creationId xmlns:a16="http://schemas.microsoft.com/office/drawing/2014/main" id="{1033B0EC-AB7F-F8F2-FBC1-A762121052D9}"/>
                </a:ext>
              </a:extLst>
            </p:cNvPr>
            <p:cNvSpPr>
              <a:spLocks noChangeShapeType="1"/>
            </p:cNvSpPr>
            <p:nvPr/>
          </p:nvSpPr>
          <p:spPr bwMode="auto">
            <a:xfrm>
              <a:off x="7291" y="185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Rectangle 135">
              <a:extLst>
                <a:ext uri="{FF2B5EF4-FFF2-40B4-BE49-F238E27FC236}">
                  <a16:creationId xmlns:a16="http://schemas.microsoft.com/office/drawing/2014/main" id="{A8EA07A4-8285-C523-8BBE-25F76B1DEA4B}"/>
                </a:ext>
              </a:extLst>
            </p:cNvPr>
            <p:cNvSpPr>
              <a:spLocks noChangeArrowheads="1"/>
            </p:cNvSpPr>
            <p:nvPr/>
          </p:nvSpPr>
          <p:spPr bwMode="auto">
            <a:xfrm>
              <a:off x="7291" y="1856"/>
              <a:ext cx="9"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Line 136">
              <a:extLst>
                <a:ext uri="{FF2B5EF4-FFF2-40B4-BE49-F238E27FC236}">
                  <a16:creationId xmlns:a16="http://schemas.microsoft.com/office/drawing/2014/main" id="{1948ACA8-D927-65CC-1547-D57293E2EAD0}"/>
                </a:ext>
              </a:extLst>
            </p:cNvPr>
            <p:cNvSpPr>
              <a:spLocks noChangeShapeType="1"/>
            </p:cNvSpPr>
            <p:nvPr/>
          </p:nvSpPr>
          <p:spPr bwMode="auto">
            <a:xfrm>
              <a:off x="7291" y="203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Rectangle 137">
              <a:extLst>
                <a:ext uri="{FF2B5EF4-FFF2-40B4-BE49-F238E27FC236}">
                  <a16:creationId xmlns:a16="http://schemas.microsoft.com/office/drawing/2014/main" id="{A67ADDBD-770B-4EC0-6903-B01A0B0C9B05}"/>
                </a:ext>
              </a:extLst>
            </p:cNvPr>
            <p:cNvSpPr>
              <a:spLocks noChangeArrowheads="1"/>
            </p:cNvSpPr>
            <p:nvPr/>
          </p:nvSpPr>
          <p:spPr bwMode="auto">
            <a:xfrm>
              <a:off x="7291" y="2032"/>
              <a:ext cx="9"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1" name="Line 138">
              <a:extLst>
                <a:ext uri="{FF2B5EF4-FFF2-40B4-BE49-F238E27FC236}">
                  <a16:creationId xmlns:a16="http://schemas.microsoft.com/office/drawing/2014/main" id="{5CA52363-B188-1588-C2D3-1C5475BF7004}"/>
                </a:ext>
              </a:extLst>
            </p:cNvPr>
            <p:cNvSpPr>
              <a:spLocks noChangeShapeType="1"/>
            </p:cNvSpPr>
            <p:nvPr/>
          </p:nvSpPr>
          <p:spPr bwMode="auto">
            <a:xfrm>
              <a:off x="7291" y="220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Rectangle 139">
              <a:extLst>
                <a:ext uri="{FF2B5EF4-FFF2-40B4-BE49-F238E27FC236}">
                  <a16:creationId xmlns:a16="http://schemas.microsoft.com/office/drawing/2014/main" id="{8479D4F0-3760-0114-EB11-B8A227A7F1BD}"/>
                </a:ext>
              </a:extLst>
            </p:cNvPr>
            <p:cNvSpPr>
              <a:spLocks noChangeArrowheads="1"/>
            </p:cNvSpPr>
            <p:nvPr/>
          </p:nvSpPr>
          <p:spPr bwMode="auto">
            <a:xfrm>
              <a:off x="7291" y="2209"/>
              <a:ext cx="9"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Line 140">
              <a:extLst>
                <a:ext uri="{FF2B5EF4-FFF2-40B4-BE49-F238E27FC236}">
                  <a16:creationId xmlns:a16="http://schemas.microsoft.com/office/drawing/2014/main" id="{97988C0A-C974-825B-F5BA-517F7DDF387D}"/>
                </a:ext>
              </a:extLst>
            </p:cNvPr>
            <p:cNvSpPr>
              <a:spLocks noChangeShapeType="1"/>
            </p:cNvSpPr>
            <p:nvPr/>
          </p:nvSpPr>
          <p:spPr bwMode="auto">
            <a:xfrm>
              <a:off x="7291" y="238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Rectangle 141">
              <a:extLst>
                <a:ext uri="{FF2B5EF4-FFF2-40B4-BE49-F238E27FC236}">
                  <a16:creationId xmlns:a16="http://schemas.microsoft.com/office/drawing/2014/main" id="{4EA254DF-3B9E-86A4-8BAB-7097F884C31F}"/>
                </a:ext>
              </a:extLst>
            </p:cNvPr>
            <p:cNvSpPr>
              <a:spLocks noChangeArrowheads="1"/>
            </p:cNvSpPr>
            <p:nvPr/>
          </p:nvSpPr>
          <p:spPr bwMode="auto">
            <a:xfrm>
              <a:off x="7291" y="2385"/>
              <a:ext cx="9"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5" name="Line 142">
              <a:extLst>
                <a:ext uri="{FF2B5EF4-FFF2-40B4-BE49-F238E27FC236}">
                  <a16:creationId xmlns:a16="http://schemas.microsoft.com/office/drawing/2014/main" id="{4A4603C4-0304-7B6D-3FA6-8021C1CCBD10}"/>
                </a:ext>
              </a:extLst>
            </p:cNvPr>
            <p:cNvSpPr>
              <a:spLocks noChangeShapeType="1"/>
            </p:cNvSpPr>
            <p:nvPr/>
          </p:nvSpPr>
          <p:spPr bwMode="auto">
            <a:xfrm>
              <a:off x="7291" y="2561"/>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 name="Rectangle 143">
              <a:extLst>
                <a:ext uri="{FF2B5EF4-FFF2-40B4-BE49-F238E27FC236}">
                  <a16:creationId xmlns:a16="http://schemas.microsoft.com/office/drawing/2014/main" id="{8AA34CD2-0995-3381-6E97-4E0EE44B5A09}"/>
                </a:ext>
              </a:extLst>
            </p:cNvPr>
            <p:cNvSpPr>
              <a:spLocks noChangeArrowheads="1"/>
            </p:cNvSpPr>
            <p:nvPr/>
          </p:nvSpPr>
          <p:spPr bwMode="auto">
            <a:xfrm>
              <a:off x="7291" y="2561"/>
              <a:ext cx="9"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296720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7</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pic>
        <p:nvPicPr>
          <p:cNvPr id="15" name="Picture 14">
            <a:extLst>
              <a:ext uri="{FF2B5EF4-FFF2-40B4-BE49-F238E27FC236}">
                <a16:creationId xmlns:a16="http://schemas.microsoft.com/office/drawing/2014/main" id="{2B86AA30-79A1-471F-AB72-2457E3E0B823}"/>
              </a:ext>
            </a:extLst>
          </p:cNvPr>
          <p:cNvPicPr>
            <a:picLocks noChangeAspect="1"/>
          </p:cNvPicPr>
          <p:nvPr/>
        </p:nvPicPr>
        <p:blipFill>
          <a:blip r:embed="rId5"/>
          <a:stretch>
            <a:fillRect/>
          </a:stretch>
        </p:blipFill>
        <p:spPr>
          <a:xfrm>
            <a:off x="3145577" y="417129"/>
            <a:ext cx="8295752" cy="6023741"/>
          </a:xfrm>
          <a:prstGeom prst="rect">
            <a:avLst/>
          </a:prstGeom>
        </p:spPr>
      </p:pic>
      <p:sp>
        <p:nvSpPr>
          <p:cNvPr id="16" name="TextBox 15">
            <a:extLst>
              <a:ext uri="{FF2B5EF4-FFF2-40B4-BE49-F238E27FC236}">
                <a16:creationId xmlns:a16="http://schemas.microsoft.com/office/drawing/2014/main" id="{13B868C2-4A51-4ABF-916E-0B43754CD3F9}"/>
              </a:ext>
            </a:extLst>
          </p:cNvPr>
          <p:cNvSpPr txBox="1"/>
          <p:nvPr/>
        </p:nvSpPr>
        <p:spPr>
          <a:xfrm>
            <a:off x="9313591" y="417129"/>
            <a:ext cx="2127738" cy="584775"/>
          </a:xfrm>
          <a:prstGeom prst="rect">
            <a:avLst/>
          </a:prstGeom>
          <a:noFill/>
        </p:spPr>
        <p:txBody>
          <a:bodyPr wrap="square" rtlCol="0">
            <a:spAutoFit/>
          </a:bodyPr>
          <a:lstStyle/>
          <a:p>
            <a:r>
              <a:rPr lang="en-US" sz="1600" dirty="0"/>
              <a:t>Source: CDE </a:t>
            </a:r>
            <a:r>
              <a:rPr lang="en-US" sz="1600" dirty="0" err="1"/>
              <a:t>DataQuest</a:t>
            </a:r>
            <a:endParaRPr lang="en-US" sz="1600" dirty="0"/>
          </a:p>
          <a:p>
            <a:r>
              <a:rPr lang="en-US" sz="1600" dirty="0"/>
              <a:t>Includes ALA</a:t>
            </a:r>
          </a:p>
        </p:txBody>
      </p:sp>
      <p:sp>
        <p:nvSpPr>
          <p:cNvPr id="19" name="Title 1">
            <a:extLst>
              <a:ext uri="{FF2B5EF4-FFF2-40B4-BE49-F238E27FC236}">
                <a16:creationId xmlns:a16="http://schemas.microsoft.com/office/drawing/2014/main" id="{E7B523E6-AA58-4562-847F-99EEF294E9A7}"/>
              </a:ext>
            </a:extLst>
          </p:cNvPr>
          <p:cNvSpPr txBox="1">
            <a:spLocks/>
          </p:cNvSpPr>
          <p:nvPr/>
        </p:nvSpPr>
        <p:spPr>
          <a:xfrm rot="19056004">
            <a:off x="-31972" y="796042"/>
            <a:ext cx="2734152" cy="1398800"/>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Cambria" panose="02040503050406030204" pitchFamily="18" charset="0"/>
                <a:ea typeface="Cambria" panose="02040503050406030204" pitchFamily="18" charset="0"/>
                <a:cs typeface="+mj-cs"/>
              </a:defRPr>
            </a:lvl1pPr>
          </a:lstStyle>
          <a:p>
            <a:r>
              <a:rPr lang="en-US" sz="3600" dirty="0"/>
              <a:t>Enrollment,</a:t>
            </a:r>
            <a:br>
              <a:rPr lang="en-US" sz="3600" dirty="0"/>
            </a:br>
            <a:r>
              <a:rPr lang="en-US" sz="3600" dirty="0"/>
              <a:t>ADA, and Funded ADA</a:t>
            </a:r>
          </a:p>
        </p:txBody>
      </p:sp>
    </p:spTree>
    <p:extLst>
      <p:ext uri="{BB962C8B-B14F-4D97-AF65-F5344CB8AC3E}">
        <p14:creationId xmlns:p14="http://schemas.microsoft.com/office/powerpoint/2010/main" val="2509874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8</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18" name="Title 1">
            <a:extLst>
              <a:ext uri="{FF2B5EF4-FFF2-40B4-BE49-F238E27FC236}">
                <a16:creationId xmlns:a16="http://schemas.microsoft.com/office/drawing/2014/main" id="{7554E9D8-FCC2-480F-BB75-79668DB910E4}"/>
              </a:ext>
            </a:extLst>
          </p:cNvPr>
          <p:cNvSpPr txBox="1">
            <a:spLocks/>
          </p:cNvSpPr>
          <p:nvPr/>
        </p:nvSpPr>
        <p:spPr>
          <a:xfrm rot="19056004">
            <a:off x="-31972" y="796042"/>
            <a:ext cx="2734152" cy="1398800"/>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Cambria" panose="02040503050406030204" pitchFamily="18" charset="0"/>
                <a:ea typeface="Cambria" panose="02040503050406030204" pitchFamily="18" charset="0"/>
                <a:cs typeface="+mj-cs"/>
              </a:defRPr>
            </a:lvl1pPr>
          </a:lstStyle>
          <a:p>
            <a:r>
              <a:rPr lang="en-US" sz="3600" dirty="0"/>
              <a:t>Enrollment,</a:t>
            </a:r>
            <a:br>
              <a:rPr lang="en-US" sz="3600" dirty="0"/>
            </a:br>
            <a:r>
              <a:rPr lang="en-US" sz="3600" dirty="0"/>
              <a:t>ADA, and Funded ADA</a:t>
            </a:r>
          </a:p>
        </p:txBody>
      </p:sp>
      <p:graphicFrame>
        <p:nvGraphicFramePr>
          <p:cNvPr id="15" name="Chart 14">
            <a:extLst>
              <a:ext uri="{FF2B5EF4-FFF2-40B4-BE49-F238E27FC236}">
                <a16:creationId xmlns:a16="http://schemas.microsoft.com/office/drawing/2014/main" id="{438FC334-C01F-41F2-BEB1-4F5132D26D8A}"/>
              </a:ext>
            </a:extLst>
          </p:cNvPr>
          <p:cNvGraphicFramePr>
            <a:graphicFrameLocks noGrp="1"/>
          </p:cNvGraphicFramePr>
          <p:nvPr>
            <p:extLst>
              <p:ext uri="{D42A27DB-BD31-4B8C-83A1-F6EECF244321}">
                <p14:modId xmlns:p14="http://schemas.microsoft.com/office/powerpoint/2010/main" val="305831021"/>
              </p:ext>
            </p:extLst>
          </p:nvPr>
        </p:nvGraphicFramePr>
        <p:xfrm>
          <a:off x="3216083" y="337885"/>
          <a:ext cx="8660230" cy="629151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82935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9</a:t>
            </a:fld>
            <a:endParaRPr lang="en-US" dirty="0"/>
          </a:p>
        </p:txBody>
      </p:sp>
      <p:pic>
        <p:nvPicPr>
          <p:cNvPr id="22" name="Picture 21">
            <a:extLst>
              <a:ext uri="{FF2B5EF4-FFF2-40B4-BE49-F238E27FC236}">
                <a16:creationId xmlns:a16="http://schemas.microsoft.com/office/drawing/2014/main" id="{22F0303D-DD52-4B54-AB47-48743364BC02}"/>
              </a:ext>
            </a:extLst>
          </p:cNvPr>
          <p:cNvPicPr>
            <a:picLocks noChangeAspect="1"/>
          </p:cNvPicPr>
          <p:nvPr/>
        </p:nvPicPr>
        <p:blipFill>
          <a:blip r:embed="rId3"/>
          <a:stretch>
            <a:fillRect/>
          </a:stretch>
        </p:blipFill>
        <p:spPr>
          <a:xfrm>
            <a:off x="887481" y="3003354"/>
            <a:ext cx="1295402" cy="1251786"/>
          </a:xfrm>
          <a:prstGeom prst="rect">
            <a:avLst/>
          </a:prstGeom>
        </p:spPr>
      </p:pic>
      <p:pic>
        <p:nvPicPr>
          <p:cNvPr id="23" name="Picture 22">
            <a:extLst>
              <a:ext uri="{FF2B5EF4-FFF2-40B4-BE49-F238E27FC236}">
                <a16:creationId xmlns:a16="http://schemas.microsoft.com/office/drawing/2014/main" id="{F94D5588-C646-4999-86CA-45BE08486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671" y="4861941"/>
            <a:ext cx="1394452" cy="1394452"/>
          </a:xfrm>
          <a:prstGeom prst="rect">
            <a:avLst/>
          </a:prstGeom>
        </p:spPr>
      </p:pic>
      <p:sp>
        <p:nvSpPr>
          <p:cNvPr id="24" name="Title 1">
            <a:extLst>
              <a:ext uri="{FF2B5EF4-FFF2-40B4-BE49-F238E27FC236}">
                <a16:creationId xmlns:a16="http://schemas.microsoft.com/office/drawing/2014/main" id="{A7AB20E1-7835-447A-B044-B5F386F36D73}"/>
              </a:ext>
            </a:extLst>
          </p:cNvPr>
          <p:cNvSpPr>
            <a:spLocks noGrp="1"/>
          </p:cNvSpPr>
          <p:nvPr>
            <p:ph type="ctrTitle"/>
          </p:nvPr>
        </p:nvSpPr>
        <p:spPr>
          <a:xfrm rot="19056004">
            <a:off x="-4963" y="1173277"/>
            <a:ext cx="2734152" cy="584153"/>
          </a:xfrm>
        </p:spPr>
        <p:txBody>
          <a:bodyPr>
            <a:normAutofit fontScale="90000"/>
          </a:bodyPr>
          <a:lstStyle/>
          <a:p>
            <a:r>
              <a:rPr lang="en-US" sz="3600" dirty="0">
                <a:latin typeface="Cambria" panose="02040503050406030204" pitchFamily="18" charset="0"/>
                <a:ea typeface="Cambria" panose="02040503050406030204" pitchFamily="18" charset="0"/>
              </a:rPr>
              <a:t>Revenue</a:t>
            </a:r>
          </a:p>
        </p:txBody>
      </p:sp>
      <p:sp>
        <p:nvSpPr>
          <p:cNvPr id="16" name="Arrow: Curved Down 15">
            <a:extLst>
              <a:ext uri="{FF2B5EF4-FFF2-40B4-BE49-F238E27FC236}">
                <a16:creationId xmlns:a16="http://schemas.microsoft.com/office/drawing/2014/main" id="{13EB6A71-3B29-42F3-822E-8F6606490165}"/>
              </a:ext>
            </a:extLst>
          </p:cNvPr>
          <p:cNvSpPr/>
          <p:nvPr/>
        </p:nvSpPr>
        <p:spPr>
          <a:xfrm>
            <a:off x="5231789" y="928829"/>
            <a:ext cx="1550988" cy="3048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7" name="Arrow: Curved Down 16">
            <a:extLst>
              <a:ext uri="{FF2B5EF4-FFF2-40B4-BE49-F238E27FC236}">
                <a16:creationId xmlns:a16="http://schemas.microsoft.com/office/drawing/2014/main" id="{AC18BA7E-A191-470C-809E-A516DE98ECAE}"/>
              </a:ext>
            </a:extLst>
          </p:cNvPr>
          <p:cNvSpPr/>
          <p:nvPr/>
        </p:nvSpPr>
        <p:spPr>
          <a:xfrm>
            <a:off x="6993893" y="928829"/>
            <a:ext cx="1550988" cy="304800"/>
          </a:xfrm>
          <a:prstGeom prst="curved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9" name="TextBox 18">
            <a:extLst>
              <a:ext uri="{FF2B5EF4-FFF2-40B4-BE49-F238E27FC236}">
                <a16:creationId xmlns:a16="http://schemas.microsoft.com/office/drawing/2014/main" id="{8A372742-F2B3-4C8E-A60A-A5C5FAADE0BA}"/>
              </a:ext>
            </a:extLst>
          </p:cNvPr>
          <p:cNvSpPr txBox="1"/>
          <p:nvPr/>
        </p:nvSpPr>
        <p:spPr>
          <a:xfrm>
            <a:off x="3836524" y="3521089"/>
            <a:ext cx="4239646" cy="1754326"/>
          </a:xfrm>
          <a:prstGeom prst="rect">
            <a:avLst/>
          </a:prstGeom>
          <a:noFill/>
        </p:spPr>
        <p:txBody>
          <a:bodyPr wrap="square" rtlCol="0">
            <a:spAutoFit/>
          </a:bodyPr>
          <a:lstStyle/>
          <a:p>
            <a:r>
              <a:rPr lang="en-US" b="1" u="sng" dirty="0"/>
              <a:t>Variances</a:t>
            </a:r>
          </a:p>
          <a:p>
            <a:pPr marL="285750" indent="-285750">
              <a:buFont typeface="Arial" panose="020B0604020202020204" pitchFamily="34" charset="0"/>
              <a:buChar char="•"/>
            </a:pPr>
            <a:r>
              <a:rPr lang="en-US" dirty="0"/>
              <a:t>LCFF</a:t>
            </a:r>
          </a:p>
          <a:p>
            <a:pPr marL="742950" lvl="1" indent="-285750">
              <a:buFont typeface="Arial" panose="020B0604020202020204" pitchFamily="34" charset="0"/>
              <a:buChar char="•"/>
            </a:pPr>
            <a:r>
              <a:rPr lang="en-US" dirty="0"/>
              <a:t>Declining Enrollment</a:t>
            </a:r>
          </a:p>
          <a:p>
            <a:pPr marL="285750" indent="-285750">
              <a:buFont typeface="Arial" panose="020B0604020202020204" pitchFamily="34" charset="0"/>
              <a:buChar char="•"/>
            </a:pPr>
            <a:r>
              <a:rPr lang="en-US" dirty="0"/>
              <a:t>Federal</a:t>
            </a:r>
          </a:p>
          <a:p>
            <a:pPr marL="742950" lvl="1" indent="-285750">
              <a:buFont typeface="Arial" panose="020B0604020202020204" pitchFamily="34" charset="0"/>
              <a:buChar char="•"/>
            </a:pPr>
            <a:r>
              <a:rPr lang="en-US" dirty="0"/>
              <a:t>Deferred Revenue</a:t>
            </a:r>
          </a:p>
          <a:p>
            <a:pPr marL="285750" indent="-285750">
              <a:buFont typeface="Arial" panose="020B0604020202020204" pitchFamily="34" charset="0"/>
              <a:buChar char="•"/>
            </a:pPr>
            <a:endParaRPr lang="en-US" dirty="0">
              <a:solidFill>
                <a:srgbClr val="FF0000"/>
              </a:solidFill>
              <a:highlight>
                <a:srgbClr val="FFFF00"/>
              </a:highlight>
            </a:endParaRPr>
          </a:p>
        </p:txBody>
      </p:sp>
      <p:pic>
        <p:nvPicPr>
          <p:cNvPr id="7" name="Picture 6">
            <a:extLst>
              <a:ext uri="{FF2B5EF4-FFF2-40B4-BE49-F238E27FC236}">
                <a16:creationId xmlns:a16="http://schemas.microsoft.com/office/drawing/2014/main" id="{35460374-BCF9-42B9-A4B3-6AC621457C98}"/>
              </a:ext>
            </a:extLst>
          </p:cNvPr>
          <p:cNvPicPr>
            <a:picLocks noChangeAspect="1"/>
          </p:cNvPicPr>
          <p:nvPr/>
        </p:nvPicPr>
        <p:blipFill>
          <a:blip r:embed="rId5"/>
          <a:stretch>
            <a:fillRect/>
          </a:stretch>
        </p:blipFill>
        <p:spPr>
          <a:xfrm>
            <a:off x="2054407" y="1289238"/>
            <a:ext cx="9942415" cy="2048377"/>
          </a:xfrm>
          <a:prstGeom prst="rect">
            <a:avLst/>
          </a:prstGeom>
        </p:spPr>
      </p:pic>
      <p:sp>
        <p:nvSpPr>
          <p:cNvPr id="26" name="TextBox 25">
            <a:extLst>
              <a:ext uri="{FF2B5EF4-FFF2-40B4-BE49-F238E27FC236}">
                <a16:creationId xmlns:a16="http://schemas.microsoft.com/office/drawing/2014/main" id="{DC8A4F74-2F07-4841-B844-E58C968F6FA0}"/>
              </a:ext>
            </a:extLst>
          </p:cNvPr>
          <p:cNvSpPr txBox="1"/>
          <p:nvPr/>
        </p:nvSpPr>
        <p:spPr>
          <a:xfrm>
            <a:off x="6809098" y="3804841"/>
            <a:ext cx="4239646" cy="1754326"/>
          </a:xfrm>
          <a:prstGeom prst="rect">
            <a:avLst/>
          </a:prstGeom>
          <a:noFill/>
        </p:spPr>
        <p:txBody>
          <a:bodyPr wrap="square" rtlCol="0">
            <a:spAutoFit/>
          </a:bodyPr>
          <a:lstStyle/>
          <a:p>
            <a:pPr marL="285750" indent="-285750">
              <a:buFont typeface="Arial" panose="020B0604020202020204" pitchFamily="34" charset="0"/>
              <a:buChar char="•"/>
            </a:pPr>
            <a:r>
              <a:rPr lang="en-US" dirty="0"/>
              <a:t>Other State</a:t>
            </a:r>
          </a:p>
          <a:p>
            <a:pPr marL="742950" lvl="1" indent="-285750">
              <a:buFont typeface="Arial" panose="020B0604020202020204" pitchFamily="34" charset="0"/>
              <a:buChar char="•"/>
            </a:pPr>
            <a:r>
              <a:rPr lang="en-US" dirty="0"/>
              <a:t>Equity Multiplier, Pathway Grants</a:t>
            </a:r>
          </a:p>
          <a:p>
            <a:pPr marL="742950" lvl="1" indent="-285750">
              <a:buFont typeface="Arial" panose="020B0604020202020204" pitchFamily="34" charset="0"/>
              <a:buChar char="•"/>
            </a:pPr>
            <a:r>
              <a:rPr lang="en-US" dirty="0"/>
              <a:t>SPED, Lottery</a:t>
            </a:r>
          </a:p>
          <a:p>
            <a:pPr marL="285750" indent="-285750">
              <a:buFont typeface="Arial" panose="020B0604020202020204" pitchFamily="34" charset="0"/>
              <a:buChar char="•"/>
            </a:pPr>
            <a:r>
              <a:rPr lang="en-US" dirty="0"/>
              <a:t>Other Local</a:t>
            </a:r>
          </a:p>
          <a:p>
            <a:pPr marL="742950" lvl="1" indent="-285750">
              <a:buFont typeface="Arial" panose="020B0604020202020204" pitchFamily="34" charset="0"/>
              <a:buChar char="•"/>
            </a:pPr>
            <a:r>
              <a:rPr lang="en-US" dirty="0"/>
              <a:t>Interest</a:t>
            </a:r>
          </a:p>
          <a:p>
            <a:pPr marL="742950" lvl="1" indent="-285750">
              <a:buFont typeface="Arial" panose="020B0604020202020204" pitchFamily="34" charset="0"/>
              <a:buChar char="•"/>
            </a:pPr>
            <a:r>
              <a:rPr lang="en-US" dirty="0"/>
              <a:t>Medi-Cal billing</a:t>
            </a:r>
            <a:endParaRPr lang="en-US" dirty="0">
              <a:solidFill>
                <a:srgbClr val="FF0000"/>
              </a:solidFill>
            </a:endParaRPr>
          </a:p>
        </p:txBody>
      </p:sp>
    </p:spTree>
    <p:extLst>
      <p:ext uri="{BB962C8B-B14F-4D97-AF65-F5344CB8AC3E}">
        <p14:creationId xmlns:p14="http://schemas.microsoft.com/office/powerpoint/2010/main" val="17050780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37913</TotalTime>
  <Words>1337</Words>
  <Application>Microsoft Office PowerPoint</Application>
  <PresentationFormat>Widescreen</PresentationFormat>
  <Paragraphs>282</Paragraphs>
  <Slides>25</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Cambria</vt:lpstr>
      <vt:lpstr>Wingdings</vt:lpstr>
      <vt:lpstr>Office Theme</vt:lpstr>
      <vt:lpstr>Santa Ana Unified School District 2024-2025 Adopted Budget Report</vt:lpstr>
      <vt:lpstr>Budget Timeline</vt:lpstr>
      <vt:lpstr>Budget Timeline</vt:lpstr>
      <vt:lpstr>Ending Fund Balance</vt:lpstr>
      <vt:lpstr>Ending Fund Balance</vt:lpstr>
      <vt:lpstr>Official Assumptions</vt:lpstr>
      <vt:lpstr>PowerPoint Presentation</vt:lpstr>
      <vt:lpstr>PowerPoint Presentation</vt:lpstr>
      <vt:lpstr>Revenue</vt:lpstr>
      <vt:lpstr>Revenue</vt:lpstr>
      <vt:lpstr>Revenue</vt:lpstr>
      <vt:lpstr>LCFF Revenue</vt:lpstr>
      <vt:lpstr>Salaries &amp; Benefits</vt:lpstr>
      <vt:lpstr>Salaries &amp; Benefits</vt:lpstr>
      <vt:lpstr>Supplies, Services, &amp; Capital Outlay</vt:lpstr>
      <vt:lpstr>Supplies, Services, &amp; Capital Outlay</vt:lpstr>
      <vt:lpstr>PowerPoint Presentation</vt:lpstr>
      <vt:lpstr>Total Revenue &amp; Expenditures</vt:lpstr>
      <vt:lpstr>Total Revenue &amp; Expenditures</vt:lpstr>
      <vt:lpstr>Ending Fund Balance</vt:lpstr>
      <vt:lpstr>Ending Fund Balance</vt:lpstr>
      <vt:lpstr>Next Steps</vt:lpstr>
      <vt:lpstr>Budget Timeline</vt:lpstr>
      <vt:lpstr>Budget Discussions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Santa Ana Unified School District Proposed 2023-24 Budget</dc:title>
  <dc:creator>Ron.Hacker@SAUSD.US</dc:creator>
  <cp:lastModifiedBy>Martinez, Maribel</cp:lastModifiedBy>
  <cp:revision>335</cp:revision>
  <cp:lastPrinted>2024-06-03T21:03:37Z</cp:lastPrinted>
  <dcterms:created xsi:type="dcterms:W3CDTF">2022-06-03T20:56:57Z</dcterms:created>
  <dcterms:modified xsi:type="dcterms:W3CDTF">2024-06-06T21:57:55Z</dcterms:modified>
</cp:coreProperties>
</file>